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3" r:id="rId2"/>
    <p:sldMasterId id="2147483753" r:id="rId3"/>
    <p:sldMasterId id="2147483766" r:id="rId4"/>
    <p:sldMasterId id="2147483782" r:id="rId5"/>
  </p:sldMasterIdLst>
  <p:notesMasterIdLst>
    <p:notesMasterId r:id="rId30"/>
  </p:notesMasterIdLst>
  <p:sldIdLst>
    <p:sldId id="256" r:id="rId6"/>
    <p:sldId id="406" r:id="rId7"/>
    <p:sldId id="394" r:id="rId8"/>
    <p:sldId id="395" r:id="rId9"/>
    <p:sldId id="396" r:id="rId10"/>
    <p:sldId id="397" r:id="rId11"/>
    <p:sldId id="399" r:id="rId12"/>
    <p:sldId id="405" r:id="rId13"/>
    <p:sldId id="382" r:id="rId14"/>
    <p:sldId id="383" r:id="rId15"/>
    <p:sldId id="384" r:id="rId16"/>
    <p:sldId id="385" r:id="rId17"/>
    <p:sldId id="386" r:id="rId18"/>
    <p:sldId id="387" r:id="rId19"/>
    <p:sldId id="400" r:id="rId20"/>
    <p:sldId id="401" r:id="rId21"/>
    <p:sldId id="402" r:id="rId22"/>
    <p:sldId id="404" r:id="rId23"/>
    <p:sldId id="407" r:id="rId24"/>
    <p:sldId id="408" r:id="rId25"/>
    <p:sldId id="409" r:id="rId26"/>
    <p:sldId id="410" r:id="rId27"/>
    <p:sldId id="411" r:id="rId28"/>
    <p:sldId id="280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701" autoAdjust="0"/>
  </p:normalViewPr>
  <p:slideViewPr>
    <p:cSldViewPr snapToGrid="0" snapToObjects="1">
      <p:cViewPr>
        <p:scale>
          <a:sx n="116" d="100"/>
          <a:sy n="116" d="100"/>
        </p:scale>
        <p:origin x="-472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EF02-DA39-7445-8E6B-3E68008C9EF7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702B7-D170-FE40-95C4-809748570D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15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DC87A-87BD-374D-A6A0-A3D12C84FDD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Advances in Colonoscopy, An Issue of Gastrointestinal Endoscopy Clinics</a:t>
            </a:r>
          </a:p>
          <a:p>
            <a:pPr rtl="0"/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Doug rex 2015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B9070-7DCA-954A-B9D8-C286EFBEF7B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185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9" name="Shape 6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300"/>
            </a:pPr>
            <a:r>
              <a:t>Topic: </a:t>
            </a:r>
          </a:p>
          <a:p>
            <a:pPr>
              <a:defRPr sz="1300"/>
            </a:pPr>
            <a:r>
              <a:t>	BGAN</a:t>
            </a:r>
          </a:p>
          <a:p>
            <a:pPr>
              <a:defRPr sz="1300"/>
            </a:pPr>
            <a:r>
              <a:t>	GANs don’t work with discrete data	</a:t>
            </a:r>
          </a:p>
          <a:p>
            <a:pPr>
              <a:defRPr sz="1300"/>
            </a:pPr>
            <a:r>
              <a:t>	</a:t>
            </a:r>
          </a:p>
          <a:p>
            <a:pPr>
              <a:defRPr sz="1300"/>
            </a:pPr>
            <a:r>
              <a:t>	Notes:</a:t>
            </a:r>
          </a:p>
          <a:p>
            <a:pPr>
              <a:defRPr sz="1300"/>
            </a:pPr>
            <a:r>
              <a:t>	-&gt; GANs for discrete data</a:t>
            </a:r>
          </a:p>
          <a:p>
            <a:pPr>
              <a:defRPr sz="1300"/>
            </a:pPr>
            <a:r>
              <a:t>	REINFORCE-based methods do not work well</a:t>
            </a:r>
          </a:p>
          <a:p>
            <a:pPr>
              <a:defRPr sz="1300"/>
            </a:pPr>
            <a:r>
              <a:t>	What are GANs</a:t>
            </a:r>
          </a:p>
          <a:p>
            <a:pPr>
              <a:defRPr sz="1300"/>
            </a:pPr>
            <a:r>
              <a:t>		advances, ALI, style transfer, </a:t>
            </a:r>
          </a:p>
          <a:p>
            <a:pPr>
              <a:defRPr sz="1300"/>
            </a:pPr>
            <a:r>
              <a:t>	Backprop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5" name="Shape 6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300"/>
            </a:pPr>
            <a:r>
              <a:t>Topic: </a:t>
            </a:r>
          </a:p>
          <a:p>
            <a:pPr>
              <a:defRPr sz="1300"/>
            </a:pPr>
            <a:r>
              <a:t>	BGAN</a:t>
            </a:r>
          </a:p>
          <a:p>
            <a:pPr>
              <a:defRPr sz="1300"/>
            </a:pPr>
            <a:r>
              <a:t>	GANs don’t work with discrete data	</a:t>
            </a:r>
          </a:p>
          <a:p>
            <a:pPr>
              <a:defRPr sz="1300"/>
            </a:pPr>
            <a:r>
              <a:t>	</a:t>
            </a:r>
          </a:p>
          <a:p>
            <a:pPr>
              <a:defRPr sz="1300"/>
            </a:pPr>
            <a:r>
              <a:t>	Notes:</a:t>
            </a:r>
          </a:p>
          <a:p>
            <a:pPr>
              <a:defRPr sz="1300"/>
            </a:pPr>
            <a:r>
              <a:t>	-&gt; GANs for discrete data</a:t>
            </a:r>
          </a:p>
          <a:p>
            <a:pPr>
              <a:defRPr sz="1300"/>
            </a:pPr>
            <a:r>
              <a:t>	REINFORCE-based methods do not work well</a:t>
            </a:r>
          </a:p>
          <a:p>
            <a:pPr>
              <a:defRPr sz="1300"/>
            </a:pPr>
            <a:r>
              <a:t>	What are GANs</a:t>
            </a:r>
          </a:p>
          <a:p>
            <a:pPr>
              <a:defRPr sz="1300"/>
            </a:pPr>
            <a:r>
              <a:t>		advances, ALI, style transfer, </a:t>
            </a:r>
          </a:p>
          <a:p>
            <a:pPr>
              <a:defRPr sz="1300"/>
            </a:pPr>
            <a:r>
              <a:t>	Backprop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must do unsupervised learning from the sensory input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DC87A-87BD-374D-A6A0-A3D12C84FDD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240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9" name="Shape 7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300"/>
            </a:pPr>
            <a:r>
              <a:t>Topic: </a:t>
            </a:r>
          </a:p>
          <a:p>
            <a:pPr>
              <a:defRPr sz="1300"/>
            </a:pPr>
            <a:r>
              <a:t>	BGAN</a:t>
            </a:r>
          </a:p>
          <a:p>
            <a:pPr>
              <a:defRPr sz="1300"/>
            </a:pPr>
            <a:r>
              <a:t>	GANs don’t work with discrete data	</a:t>
            </a:r>
          </a:p>
          <a:p>
            <a:pPr>
              <a:defRPr sz="1300"/>
            </a:pPr>
            <a:r>
              <a:t>	</a:t>
            </a:r>
          </a:p>
          <a:p>
            <a:pPr>
              <a:defRPr sz="1300"/>
            </a:pPr>
            <a:r>
              <a:t>	Notes:</a:t>
            </a:r>
          </a:p>
          <a:p>
            <a:pPr>
              <a:defRPr sz="1300"/>
            </a:pPr>
            <a:r>
              <a:t>	-&gt; GANs for discrete data</a:t>
            </a:r>
          </a:p>
          <a:p>
            <a:pPr>
              <a:defRPr sz="1300"/>
            </a:pPr>
            <a:r>
              <a:t>	REINFORCE-based methods do not work well</a:t>
            </a:r>
          </a:p>
          <a:p>
            <a:pPr>
              <a:defRPr sz="1300"/>
            </a:pPr>
            <a:r>
              <a:t>	What are GANs</a:t>
            </a:r>
          </a:p>
          <a:p>
            <a:pPr>
              <a:defRPr sz="1300"/>
            </a:pPr>
            <a:r>
              <a:t>		advances, ALI, style transfer, </a:t>
            </a:r>
          </a:p>
          <a:p>
            <a:pPr>
              <a:defRPr sz="1300"/>
            </a:pPr>
            <a:r>
              <a:t>	Backprop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788" y="685250"/>
            <a:ext cx="4558424" cy="342939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B2E69-72E1-40B0-A104-C9B5A2A8C2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7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02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2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62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81050"/>
            <a:ext cx="7929564" cy="1452563"/>
          </a:xfrm>
        </p:spPr>
        <p:txBody>
          <a:bodyPr/>
          <a:lstStyle>
            <a:lvl1pPr algn="ctr"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1" y="4343400"/>
            <a:ext cx="6705600" cy="17272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248400"/>
            <a:ext cx="12192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AFB581F-4AC8-0849-BB00-5D5E0B89CD27}" type="datetime1">
              <a:rPr lang="en-US" smtClean="0">
                <a:solidFill>
                  <a:srgbClr val="E7D19A"/>
                </a:solidFill>
                <a:latin typeface="Calibri"/>
              </a:rPr>
              <a:pPr/>
              <a:t>18-06-10</a:t>
            </a:fld>
            <a:endParaRPr lang="en-US">
              <a:solidFill>
                <a:srgbClr val="E7D19A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19050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E7D19A"/>
              </a:solidFill>
              <a:latin typeface="Calibri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3404" y="6248400"/>
            <a:ext cx="765174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913B4D-A261-994F-899B-9FC2272B5455}" type="slidenum">
              <a:rPr lang="en-US" smtClean="0">
                <a:solidFill>
                  <a:srgbClr val="E7D19A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7D19A"/>
              </a:solidFill>
              <a:latin typeface="Calibri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5400000" flipV="1">
            <a:off x="4457712" y="-4457687"/>
            <a:ext cx="228601" cy="91439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rot="5400000" flipV="1">
            <a:off x="4495811" y="2209812"/>
            <a:ext cx="152400" cy="91439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662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803403"/>
            <a:ext cx="8534400" cy="4445000"/>
          </a:xfrm>
        </p:spPr>
        <p:txBody>
          <a:bodyPr/>
          <a:lstStyle>
            <a:lvl2pPr>
              <a:defRPr sz="2400"/>
            </a:lvl2pPr>
            <a:lvl4pPr>
              <a:defRPr sz="20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8A539946-C63F-AD42-B5A8-3EB0558D10FA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-3314694" y="3314723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0801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3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46" indent="0">
              <a:buNone/>
              <a:defRPr sz="1800"/>
            </a:lvl2pPr>
            <a:lvl3pPr marL="912699" indent="0">
              <a:buNone/>
              <a:defRPr sz="1600"/>
            </a:lvl3pPr>
            <a:lvl4pPr marL="1369052" indent="0">
              <a:buNone/>
              <a:defRPr sz="1400"/>
            </a:lvl4pPr>
            <a:lvl5pPr marL="1825399" indent="0">
              <a:buNone/>
              <a:defRPr sz="1400"/>
            </a:lvl5pPr>
            <a:lvl6pPr marL="2281749" indent="0">
              <a:buNone/>
              <a:defRPr sz="1400"/>
            </a:lvl6pPr>
            <a:lvl7pPr marL="2738102" indent="0">
              <a:buNone/>
              <a:defRPr sz="1400"/>
            </a:lvl7pPr>
            <a:lvl8pPr marL="3194443" indent="0">
              <a:buNone/>
              <a:defRPr sz="1400"/>
            </a:lvl8pPr>
            <a:lvl9pPr marL="36507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D0265-F4D0-FF4F-9B61-3917C96D3528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 rot="5400000" flipV="1">
            <a:off x="4495811" y="2209812"/>
            <a:ext cx="152400" cy="91439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rot="5400000" flipV="1">
            <a:off x="4457712" y="-4457687"/>
            <a:ext cx="228601" cy="91439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4398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752601"/>
            <a:ext cx="4191000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752601"/>
            <a:ext cx="4191000" cy="4495800"/>
          </a:xfrm>
        </p:spPr>
        <p:txBody>
          <a:bodyPr/>
          <a:lstStyle>
            <a:lvl1pPr>
              <a:spcBef>
                <a:spcPts val="576"/>
              </a:spcBef>
              <a:defRPr sz="2400"/>
            </a:lvl1pPr>
            <a:lvl2pPr>
              <a:spcBef>
                <a:spcPts val="480"/>
              </a:spcBef>
              <a:defRPr sz="2000"/>
            </a:lvl2pPr>
            <a:lvl3pPr>
              <a:defRPr sz="2000"/>
            </a:lvl3pPr>
            <a:lvl4pPr>
              <a:spcBef>
                <a:spcPts val="432"/>
              </a:spcBef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484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56523084-6B4C-2E46-B50A-4EB9AB751A34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7338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 rot="5400000" flipV="1">
            <a:off x="-3314694" y="3314723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390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4" y="167164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46" indent="0">
              <a:buNone/>
              <a:defRPr sz="2000" b="1"/>
            </a:lvl2pPr>
            <a:lvl3pPr marL="912699" indent="0">
              <a:buNone/>
              <a:defRPr sz="1800" b="1"/>
            </a:lvl3pPr>
            <a:lvl4pPr marL="1369052" indent="0">
              <a:buNone/>
              <a:defRPr sz="1600" b="1"/>
            </a:lvl4pPr>
            <a:lvl5pPr marL="1825399" indent="0">
              <a:buNone/>
              <a:defRPr sz="1600" b="1"/>
            </a:lvl5pPr>
            <a:lvl6pPr marL="2281749" indent="0">
              <a:buNone/>
              <a:defRPr sz="1600" b="1"/>
            </a:lvl6pPr>
            <a:lvl7pPr marL="2738102" indent="0">
              <a:buNone/>
              <a:defRPr sz="1600" b="1"/>
            </a:lvl7pPr>
            <a:lvl8pPr marL="3194443" indent="0">
              <a:buNone/>
              <a:defRPr sz="1600" b="1"/>
            </a:lvl8pPr>
            <a:lvl9pPr marL="36507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4" y="2311401"/>
            <a:ext cx="4040188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430" y="167164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46" indent="0">
              <a:buNone/>
              <a:defRPr sz="2000" b="1"/>
            </a:lvl2pPr>
            <a:lvl3pPr marL="912699" indent="0">
              <a:buNone/>
              <a:defRPr sz="1800" b="1"/>
            </a:lvl3pPr>
            <a:lvl4pPr marL="1369052" indent="0">
              <a:buNone/>
              <a:defRPr sz="1600" b="1"/>
            </a:lvl4pPr>
            <a:lvl5pPr marL="1825399" indent="0">
              <a:buNone/>
              <a:defRPr sz="1600" b="1"/>
            </a:lvl5pPr>
            <a:lvl6pPr marL="2281749" indent="0">
              <a:buNone/>
              <a:defRPr sz="1600" b="1"/>
            </a:lvl6pPr>
            <a:lvl7pPr marL="2738102" indent="0">
              <a:buNone/>
              <a:defRPr sz="1600" b="1"/>
            </a:lvl7pPr>
            <a:lvl8pPr marL="3194443" indent="0">
              <a:buNone/>
              <a:defRPr sz="1600" b="1"/>
            </a:lvl8pPr>
            <a:lvl9pPr marL="36507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30" y="2311401"/>
            <a:ext cx="4041775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5D2E3950-13A3-6B49-B7C1-1AA6968AA96E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273800"/>
            <a:ext cx="31242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1" y="508000"/>
            <a:ext cx="8534400" cy="990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 rot="5400000" flipV="1">
            <a:off x="-3314694" y="3314723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0964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691E7-972B-CB45-A1D0-806935750381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-3314694" y="3314723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5291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77605-C72B-9140-847F-6A9C7DA547AD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rot="5400000" flipV="1">
            <a:off x="-3314694" y="3314723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7580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905008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3124201"/>
            <a:ext cx="3008313" cy="3001964"/>
          </a:xfrm>
        </p:spPr>
        <p:txBody>
          <a:bodyPr/>
          <a:lstStyle>
            <a:lvl1pPr marL="0" indent="0">
              <a:buNone/>
              <a:defRPr sz="1400"/>
            </a:lvl1pPr>
            <a:lvl2pPr marL="456346" indent="0">
              <a:buNone/>
              <a:defRPr sz="1200"/>
            </a:lvl2pPr>
            <a:lvl3pPr marL="912699" indent="0">
              <a:buNone/>
              <a:defRPr sz="1000"/>
            </a:lvl3pPr>
            <a:lvl4pPr marL="1369052" indent="0">
              <a:buNone/>
              <a:defRPr sz="900"/>
            </a:lvl4pPr>
            <a:lvl5pPr marL="1825399" indent="0">
              <a:buNone/>
              <a:defRPr sz="900"/>
            </a:lvl5pPr>
            <a:lvl6pPr marL="2281749" indent="0">
              <a:buNone/>
              <a:defRPr sz="900"/>
            </a:lvl6pPr>
            <a:lvl7pPr marL="2738102" indent="0">
              <a:buNone/>
              <a:defRPr sz="900"/>
            </a:lvl7pPr>
            <a:lvl8pPr marL="3194443" indent="0">
              <a:buNone/>
              <a:defRPr sz="900"/>
            </a:lvl8pPr>
            <a:lvl9pPr marL="36507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6A87B-548C-AF43-A049-B19BC291E367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5400000" flipV="1">
            <a:off x="-3314694" y="3314723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55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71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2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46" indent="0">
              <a:buNone/>
              <a:defRPr sz="2800"/>
            </a:lvl2pPr>
            <a:lvl3pPr marL="912699" indent="0">
              <a:buNone/>
              <a:defRPr sz="2400"/>
            </a:lvl3pPr>
            <a:lvl4pPr marL="1369052" indent="0">
              <a:buNone/>
              <a:defRPr sz="2000"/>
            </a:lvl4pPr>
            <a:lvl5pPr marL="1825399" indent="0">
              <a:buNone/>
              <a:defRPr sz="2000"/>
            </a:lvl5pPr>
            <a:lvl6pPr marL="2281749" indent="0">
              <a:buNone/>
              <a:defRPr sz="2000"/>
            </a:lvl6pPr>
            <a:lvl7pPr marL="2738102" indent="0">
              <a:buNone/>
              <a:defRPr sz="2000"/>
            </a:lvl7pPr>
            <a:lvl8pPr marL="3194443" indent="0">
              <a:buNone/>
              <a:defRPr sz="2000"/>
            </a:lvl8pPr>
            <a:lvl9pPr marL="3650798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346" indent="0">
              <a:buNone/>
              <a:defRPr sz="1200"/>
            </a:lvl2pPr>
            <a:lvl3pPr marL="912699" indent="0">
              <a:buNone/>
              <a:defRPr sz="1000"/>
            </a:lvl3pPr>
            <a:lvl4pPr marL="1369052" indent="0">
              <a:buNone/>
              <a:defRPr sz="900"/>
            </a:lvl4pPr>
            <a:lvl5pPr marL="1825399" indent="0">
              <a:buNone/>
              <a:defRPr sz="900"/>
            </a:lvl5pPr>
            <a:lvl6pPr marL="2281749" indent="0">
              <a:buNone/>
              <a:defRPr sz="900"/>
            </a:lvl6pPr>
            <a:lvl7pPr marL="2738102" indent="0">
              <a:buNone/>
              <a:defRPr sz="900"/>
            </a:lvl7pPr>
            <a:lvl8pPr marL="3194443" indent="0">
              <a:buNone/>
              <a:defRPr sz="900"/>
            </a:lvl8pPr>
            <a:lvl9pPr marL="36507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5D647-BEC4-E54E-BC31-0DB74DAE9E44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1829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43CD7-8215-D540-BE93-C844A7D63A86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 flipV="1">
            <a:off x="5600703" y="3322181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1778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381001"/>
            <a:ext cx="19621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1"/>
            <a:ext cx="61912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3ADCC-DEC1-B64F-8242-05E1C038F219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5600703" y="3322181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6352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752601"/>
            <a:ext cx="85344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4076701"/>
            <a:ext cx="85344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65006-0D98-0E45-AE73-CB78BD2559B3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1" y="508000"/>
            <a:ext cx="8534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1580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2"/>
            <a:ext cx="4114800" cy="2133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038600"/>
            <a:ext cx="4114800" cy="2209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59201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3EB1F12D-FE4A-EE47-AC01-C191B3657F76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262999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04800" y="6259201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1" y="508000"/>
            <a:ext cx="8534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48201" y="1752601"/>
            <a:ext cx="4191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1" y="4038602"/>
            <a:ext cx="41910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37968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3" y="1803403"/>
            <a:ext cx="6858000" cy="444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1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AC1A932F-9727-4340-B30A-CDC559B6C07A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7804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793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7060-01AA-0546-A09F-6161AF5243A9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1" y="1803403"/>
            <a:ext cx="8534400" cy="4445000"/>
          </a:xfrm>
        </p:spPr>
        <p:txBody>
          <a:bodyPr/>
          <a:lstStyle>
            <a:lvl1pPr marL="0" indent="0" algn="ctr">
              <a:buNone/>
              <a:defRPr sz="2800"/>
            </a:lvl1pPr>
            <a:lvl2pPr marL="0" indent="0" algn="ctr">
              <a:spcBef>
                <a:spcPts val="600"/>
              </a:spcBef>
              <a:buNone/>
              <a:defRPr sz="2400"/>
            </a:lvl2pPr>
            <a:lvl3pPr marL="0" indent="0" algn="ctr">
              <a:buNone/>
              <a:defRPr sz="2400"/>
            </a:lvl3pPr>
            <a:lvl4pPr marL="0" indent="0" algn="ctr">
              <a:buNone/>
              <a:defRPr sz="2000"/>
            </a:lvl4pPr>
            <a:lvl5pPr marL="0" indent="0" algn="ctr">
              <a:buNone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1316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ullet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C9E9-7F25-844E-BFFD-25F0F57A65EA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1" y="1803403"/>
            <a:ext cx="8534400" cy="444500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800"/>
            </a:lvl1pPr>
            <a:lvl2pPr marL="456346" indent="0">
              <a:spcBef>
                <a:spcPts val="1499"/>
              </a:spcBef>
              <a:buNone/>
              <a:defRPr sz="2400"/>
            </a:lvl2pPr>
            <a:lvl3pPr marL="798610" indent="0">
              <a:spcBef>
                <a:spcPts val="1200"/>
              </a:spcBef>
              <a:buNone/>
              <a:defRPr sz="2400"/>
            </a:lvl3pPr>
            <a:lvl4pPr marL="1140879" indent="0">
              <a:spcBef>
                <a:spcPts val="900"/>
              </a:spcBef>
              <a:buNone/>
              <a:defRPr sz="2000"/>
            </a:lvl4pPr>
            <a:lvl5pPr marL="1483137" indent="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243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752601"/>
            <a:ext cx="4191000" cy="4495800"/>
          </a:xfrm>
        </p:spPr>
        <p:txBody>
          <a:bodyPr/>
          <a:lstStyle>
            <a:lvl1pPr marL="0" indent="0">
              <a:spcBef>
                <a:spcPts val="1499"/>
              </a:spcBef>
              <a:buNone/>
              <a:defRPr sz="2400"/>
            </a:lvl1pPr>
            <a:lvl2pPr marL="456346" indent="0">
              <a:spcBef>
                <a:spcPts val="1200"/>
              </a:spcBef>
              <a:buNone/>
              <a:defRPr sz="2000"/>
            </a:lvl2pPr>
            <a:lvl3pPr marL="798610" indent="0">
              <a:spcBef>
                <a:spcPts val="900"/>
              </a:spcBef>
              <a:buNone/>
              <a:defRPr sz="2000"/>
            </a:lvl3pPr>
            <a:lvl4pPr marL="1140879" indent="0">
              <a:spcBef>
                <a:spcPts val="600"/>
              </a:spcBef>
              <a:buNone/>
              <a:defRPr sz="1800"/>
            </a:lvl4pPr>
            <a:lvl5pPr marL="1483137" indent="0">
              <a:spcBef>
                <a:spcPts val="600"/>
              </a:spcBef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752601"/>
            <a:ext cx="4191000" cy="4495800"/>
          </a:xfrm>
        </p:spPr>
        <p:txBody>
          <a:bodyPr/>
          <a:lstStyle>
            <a:lvl1pPr marL="0" indent="0">
              <a:spcBef>
                <a:spcPts val="1499"/>
              </a:spcBef>
              <a:buNone/>
              <a:defRPr sz="2400"/>
            </a:lvl1pPr>
            <a:lvl2pPr marL="456346" indent="0">
              <a:spcBef>
                <a:spcPts val="1200"/>
              </a:spcBef>
              <a:buNone/>
              <a:defRPr sz="2000"/>
            </a:lvl2pPr>
            <a:lvl3pPr marL="798610" indent="0">
              <a:spcBef>
                <a:spcPts val="900"/>
              </a:spcBef>
              <a:buNone/>
              <a:defRPr sz="2000"/>
            </a:lvl3pPr>
            <a:lvl4pPr marL="1140879" indent="0">
              <a:spcBef>
                <a:spcPts val="600"/>
              </a:spcBef>
              <a:buNone/>
              <a:defRPr sz="1800"/>
            </a:lvl4pPr>
            <a:lvl5pPr marL="1483137" indent="0">
              <a:spcBef>
                <a:spcPts val="600"/>
              </a:spcBef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484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2FBFF40A-8651-1142-928C-6CEC979166EF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7338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274599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64" tIns="45635" rIns="91264" bIns="45635" anchor="ctr"/>
          <a:lstStyle/>
          <a:p>
            <a:pPr algn="ctr" defTabSz="456346">
              <a:defRPr/>
            </a:pPr>
            <a:endParaRPr lang="en-US">
              <a:solidFill>
                <a:srgbClr val="A50021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358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933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33674" indent="-400141">
              <a:buChar char="-"/>
              <a:defRPr sz="1500"/>
            </a:lvl2pPr>
            <a:lvl3pPr marL="1244900" indent="-400141">
              <a:defRPr sz="1300"/>
            </a:lvl3pPr>
            <a:lvl4pPr marL="1556128" indent="-400141">
              <a:defRPr sz="1300"/>
            </a:lvl4pPr>
            <a:lvl5pPr marL="1867351" indent="-400141">
              <a:defRPr sz="13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1500"/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  <a:latin typeface="Calibri"/>
              </a:rPr>
              <a:pPr/>
              <a:t>‹#›</a:t>
            </a:fld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651329"/>
      </p:ext>
    </p:extLst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07342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63032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37403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7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7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6808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28615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5132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715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3092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088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4187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6534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98887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162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893002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93002" y="354508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60459" algn="ctr">
              <a:spcBef>
                <a:spcPts val="0"/>
              </a:spcBef>
              <a:buSzTx/>
              <a:buNone/>
              <a:defRPr sz="2600"/>
            </a:lvl2pPr>
            <a:lvl3pPr marL="0" indent="320910" algn="ctr">
              <a:spcBef>
                <a:spcPts val="0"/>
              </a:spcBef>
              <a:buSzTx/>
              <a:buNone/>
              <a:defRPr sz="2600"/>
            </a:lvl3pPr>
            <a:lvl4pPr marL="0" indent="481372" algn="ctr">
              <a:spcBef>
                <a:spcPts val="0"/>
              </a:spcBef>
              <a:buSzTx/>
              <a:buNone/>
              <a:defRPr sz="2600"/>
            </a:lvl4pPr>
            <a:lvl5pPr marL="0" indent="641826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89623"/>
      </p:ext>
    </p:extLst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43000" y="473273"/>
            <a:ext cx="6858000" cy="4152305"/>
          </a:xfrm>
          <a:prstGeom prst="rect">
            <a:avLst/>
          </a:prstGeom>
        </p:spPr>
        <p:txBody>
          <a:bodyPr lIns="64184" tIns="32088" rIns="64184" bIns="32088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893002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93002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60459" algn="ctr">
              <a:spcBef>
                <a:spcPts val="0"/>
              </a:spcBef>
              <a:buSzTx/>
              <a:buNone/>
              <a:defRPr sz="2600"/>
            </a:lvl2pPr>
            <a:lvl3pPr marL="0" indent="320910" algn="ctr">
              <a:spcBef>
                <a:spcPts val="0"/>
              </a:spcBef>
              <a:buSzTx/>
              <a:buNone/>
              <a:defRPr sz="2600"/>
            </a:lvl3pPr>
            <a:lvl4pPr marL="0" indent="481372" algn="ctr">
              <a:spcBef>
                <a:spcPts val="0"/>
              </a:spcBef>
              <a:buSzTx/>
              <a:buNone/>
              <a:defRPr sz="2600"/>
            </a:lvl4pPr>
            <a:lvl5pPr marL="0" indent="641826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33014"/>
      </p:ext>
    </p:extLst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893002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64415"/>
      </p:ext>
    </p:extLst>
  </p:cSld>
  <p:clrMapOvr>
    <a:masterClrMapping/>
  </p:clrMapOvr>
  <p:transition xmlns:p14="http://schemas.microsoft.com/office/powerpoint/2010/main"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77508"/>
          </a:xfrm>
          <a:prstGeom prst="rect">
            <a:avLst/>
          </a:prstGeom>
        </p:spPr>
        <p:txBody>
          <a:bodyPr lIns="64184" tIns="32088" rIns="64184" bIns="32088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21844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60459" algn="ctr">
              <a:spcBef>
                <a:spcPts val="0"/>
              </a:spcBef>
              <a:buSzTx/>
              <a:buNone/>
              <a:defRPr sz="2600"/>
            </a:lvl2pPr>
            <a:lvl3pPr marL="0" indent="320910" algn="ctr">
              <a:spcBef>
                <a:spcPts val="0"/>
              </a:spcBef>
              <a:buSzTx/>
              <a:buNone/>
              <a:defRPr sz="2600"/>
            </a:lvl3pPr>
            <a:lvl4pPr marL="0" indent="481372" algn="ctr">
              <a:spcBef>
                <a:spcPts val="0"/>
              </a:spcBef>
              <a:buSzTx/>
              <a:buNone/>
              <a:defRPr sz="2600"/>
            </a:lvl4pPr>
            <a:lvl5pPr marL="0" indent="641826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3489"/>
      </p:ext>
    </p:extLst>
  </p:cSld>
  <p:clrMapOvr>
    <a:masterClrMapping/>
  </p:clrMapOvr>
  <p:transition xmlns:p14="http://schemas.microsoft.com/office/powerpoint/2010/main"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09328"/>
      </p:ext>
    </p:extLst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77018"/>
      </p:ext>
    </p:extLst>
  </p:cSld>
  <p:clrMapOvr>
    <a:masterClrMapping/>
  </p:clrMapOvr>
  <p:transition xmlns:p14="http://schemas.microsoft.com/office/powerpoint/2010/main"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64184" tIns="32088" rIns="64184" bIns="32088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0693" indent="-240693">
              <a:spcBef>
                <a:spcPts val="2250"/>
              </a:spcBef>
              <a:defRPr sz="2000"/>
            </a:lvl1pPr>
            <a:lvl2pPr marL="481372" indent="-240693">
              <a:spcBef>
                <a:spcPts val="2250"/>
              </a:spcBef>
              <a:defRPr sz="2000"/>
            </a:lvl2pPr>
            <a:lvl3pPr marL="722058" indent="-240693">
              <a:spcBef>
                <a:spcPts val="2250"/>
              </a:spcBef>
              <a:defRPr sz="2000"/>
            </a:lvl3pPr>
            <a:lvl4pPr marL="962741" indent="-240693">
              <a:spcBef>
                <a:spcPts val="2250"/>
              </a:spcBef>
              <a:defRPr sz="2000"/>
            </a:lvl4pPr>
            <a:lvl5pPr marL="1203432" indent="-240693">
              <a:spcBef>
                <a:spcPts val="2250"/>
              </a:spcBef>
              <a:defRPr sz="2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9498" y="6536564"/>
            <a:ext cx="264585" cy="24525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03160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62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669727" y="893002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19525"/>
      </p:ext>
    </p:extLst>
  </p:cSld>
  <p:clrMapOvr>
    <a:masterClrMapping/>
  </p:clrMapOvr>
  <p:transition xmlns:p14="http://schemas.microsoft.com/office/powerpoint/2010/main"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64184" tIns="32088" rIns="64184" bIns="32088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5" y="625078"/>
            <a:ext cx="3750469" cy="2652117"/>
          </a:xfrm>
          <a:prstGeom prst="rect">
            <a:avLst/>
          </a:prstGeom>
        </p:spPr>
        <p:txBody>
          <a:bodyPr lIns="64184" tIns="32088" rIns="64184" bIns="32088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64184" tIns="32088" rIns="64184" bIns="32088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0420"/>
      </p:ext>
    </p:extLst>
  </p:cSld>
  <p:clrMapOvr>
    <a:masterClrMapping/>
  </p:clrMapOvr>
  <p:transition xmlns:p14="http://schemas.microsoft.com/office/powerpoint/2010/main"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3002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3002" y="2993957"/>
            <a:ext cx="7358063" cy="44146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71685"/>
      </p:ext>
    </p:extLst>
  </p:cSld>
  <p:clrMapOvr>
    <a:masterClrMapping/>
  </p:clrMapOvr>
  <p:transition xmlns:p14="http://schemas.microsoft.com/office/powerpoint/2010/main"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84" tIns="32088" rIns="64184" bIns="32088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02460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68438"/>
      </p:ext>
    </p:extLst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>
            <a:spLocks noGrp="1"/>
          </p:cNvSpPr>
          <p:nvPr>
            <p:ph type="title"/>
          </p:nvPr>
        </p:nvSpPr>
        <p:spPr>
          <a:xfrm>
            <a:off x="893002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 sz="2500"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Texte du titre</a:t>
            </a:r>
          </a:p>
        </p:txBody>
      </p:sp>
      <p:sp>
        <p:nvSpPr>
          <p:cNvPr id="11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93002" y="354508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60459" algn="ctr">
              <a:spcBef>
                <a:spcPts val="0"/>
              </a:spcBef>
              <a:buSzTx/>
              <a:buNone/>
              <a:defRPr sz="2600"/>
            </a:lvl2pPr>
            <a:lvl3pPr marL="0" indent="320910" algn="ctr">
              <a:spcBef>
                <a:spcPts val="0"/>
              </a:spcBef>
              <a:buSzTx/>
              <a:buNone/>
              <a:defRPr sz="2600"/>
            </a:lvl3pPr>
            <a:lvl4pPr marL="0" indent="481372" algn="ctr">
              <a:spcBef>
                <a:spcPts val="0"/>
              </a:spcBef>
              <a:buSzTx/>
              <a:buNone/>
              <a:defRPr sz="2600"/>
            </a:lvl4pPr>
            <a:lvl5pPr marL="0" indent="641826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82757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 du titre"/>
          <p:cNvSpPr txBox="1"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27" name="Texte niveau 1…"/>
          <p:cNvSpPr txBox="1">
            <a:spLocks noGrp="1"/>
          </p:cNvSpPr>
          <p:nvPr>
            <p:ph type="body" idx="1"/>
          </p:nvPr>
        </p:nvSpPr>
        <p:spPr>
          <a:xfrm>
            <a:off x="669727" y="1830588"/>
            <a:ext cx="7804547" cy="4420195"/>
          </a:xfrm>
          <a:prstGeom prst="rect">
            <a:avLst/>
          </a:prstGeom>
        </p:spPr>
        <p:txBody>
          <a:bodyPr/>
          <a:lstStyle>
            <a:lvl1pPr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SzPct val="75000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20307" y="6505278"/>
            <a:ext cx="294523" cy="272186"/>
          </a:xfrm>
          <a:prstGeom prst="rect">
            <a:avLst/>
          </a:prstGeom>
        </p:spPr>
        <p:txBody>
          <a:bodyPr/>
          <a:lstStyle>
            <a:lvl1pPr>
              <a:defRPr sz="1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09027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500"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t>Texte du titre</a:t>
            </a:r>
          </a:p>
        </p:txBody>
      </p:sp>
      <p:sp>
        <p:nvSpPr>
          <p:cNvPr id="136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>
            <a:noAutofit/>
          </a:bodyPr>
          <a:lstStyle>
            <a:lvl1pPr marL="240693" indent="-240693">
              <a:spcBef>
                <a:spcPts val="2250"/>
              </a:spcBef>
              <a:buSzPct val="100000"/>
              <a:defRPr sz="1300">
                <a:latin typeface="Geneva"/>
                <a:ea typeface="Geneva"/>
                <a:cs typeface="Geneva"/>
                <a:sym typeface="Geneva"/>
              </a:defRPr>
            </a:lvl1pPr>
            <a:lvl2pPr marL="481372" indent="-240693">
              <a:spcBef>
                <a:spcPts val="2250"/>
              </a:spcBef>
              <a:buSzPct val="100000"/>
              <a:defRPr sz="1300">
                <a:latin typeface="Geneva"/>
                <a:ea typeface="Geneva"/>
                <a:cs typeface="Geneva"/>
                <a:sym typeface="Geneva"/>
              </a:defRPr>
            </a:lvl2pPr>
            <a:lvl3pPr marL="722058" indent="-240693">
              <a:spcBef>
                <a:spcPts val="2250"/>
              </a:spcBef>
              <a:buSzPct val="100000"/>
              <a:defRPr sz="1300">
                <a:latin typeface="Geneva"/>
                <a:ea typeface="Geneva"/>
                <a:cs typeface="Geneva"/>
                <a:sym typeface="Geneva"/>
              </a:defRPr>
            </a:lvl3pPr>
            <a:lvl4pPr marL="962741" indent="-240693">
              <a:spcBef>
                <a:spcPts val="2250"/>
              </a:spcBef>
              <a:buSzPct val="100000"/>
              <a:defRPr sz="1300">
                <a:latin typeface="Geneva"/>
                <a:ea typeface="Geneva"/>
                <a:cs typeface="Geneva"/>
                <a:sym typeface="Geneva"/>
              </a:defRPr>
            </a:lvl4pPr>
            <a:lvl5pPr marL="1203432" indent="-240693">
              <a:spcBef>
                <a:spcPts val="2250"/>
              </a:spcBef>
              <a:buSzPct val="100000"/>
              <a:defRPr sz="1300">
                <a:latin typeface="Geneva"/>
                <a:ea typeface="Geneva"/>
                <a:cs typeface="Geneva"/>
                <a:sym typeface="Geneva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9498" y="6536564"/>
            <a:ext cx="264585" cy="24525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98990"/>
      </p:ext>
    </p:extLst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81064"/>
            <a:ext cx="7929564" cy="1452563"/>
          </a:xfrm>
        </p:spPr>
        <p:txBody>
          <a:bodyPr/>
          <a:lstStyle>
            <a:lvl1pPr algn="ctr"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1" y="4343400"/>
            <a:ext cx="6705600" cy="17272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6248400"/>
            <a:ext cx="12192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AFB581F-4AC8-0849-BB00-5D5E0B89CD27}" type="datetime1">
              <a:rPr lang="en-US" smtClean="0">
                <a:solidFill>
                  <a:srgbClr val="E7D19A"/>
                </a:solidFill>
                <a:latin typeface="Calibri"/>
              </a:rPr>
              <a:pPr/>
              <a:t>18-06-10</a:t>
            </a:fld>
            <a:endParaRPr lang="en-US">
              <a:solidFill>
                <a:srgbClr val="E7D19A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1905000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E7D19A"/>
              </a:solidFill>
              <a:latin typeface="Calibri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3404" y="6248400"/>
            <a:ext cx="765174" cy="4572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913B4D-A261-994F-899B-9FC2272B5455}" type="slidenum">
              <a:rPr lang="en-US" smtClean="0">
                <a:solidFill>
                  <a:srgbClr val="E7D19A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E7D19A"/>
              </a:solidFill>
              <a:latin typeface="Calibri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5400000" flipV="1">
            <a:off x="4457726" y="-4457672"/>
            <a:ext cx="228601" cy="91439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rot="5400000" flipV="1">
            <a:off x="4495810" y="2209828"/>
            <a:ext cx="152400" cy="91439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678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803403"/>
            <a:ext cx="8534400" cy="4445000"/>
          </a:xfrm>
        </p:spPr>
        <p:txBody>
          <a:bodyPr/>
          <a:lstStyle>
            <a:lvl2pPr>
              <a:defRPr sz="2400"/>
            </a:lvl2pPr>
            <a:lvl4pPr>
              <a:defRPr sz="20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8A539946-C63F-AD42-B5A8-3EB0558D10FA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-3314694" y="3314734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17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9777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77" indent="0">
              <a:buNone/>
              <a:defRPr sz="1800"/>
            </a:lvl2pPr>
            <a:lvl3pPr marL="912566" indent="0">
              <a:buNone/>
              <a:defRPr sz="1600"/>
            </a:lvl3pPr>
            <a:lvl4pPr marL="1368858" indent="0">
              <a:buNone/>
              <a:defRPr sz="1400"/>
            </a:lvl4pPr>
            <a:lvl5pPr marL="1825141" indent="0">
              <a:buNone/>
              <a:defRPr sz="1400"/>
            </a:lvl5pPr>
            <a:lvl6pPr marL="2281422" indent="0">
              <a:buNone/>
              <a:defRPr sz="1400"/>
            </a:lvl6pPr>
            <a:lvl7pPr marL="2737712" indent="0">
              <a:buNone/>
              <a:defRPr sz="1400"/>
            </a:lvl7pPr>
            <a:lvl8pPr marL="3193993" indent="0">
              <a:buNone/>
              <a:defRPr sz="1400"/>
            </a:lvl8pPr>
            <a:lvl9pPr marL="365027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D0265-F4D0-FF4F-9B61-3917C96D3528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 rot="5400000" flipV="1">
            <a:off x="4495810" y="2209828"/>
            <a:ext cx="152400" cy="91439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rot="5400000" flipV="1">
            <a:off x="4457726" y="-4457672"/>
            <a:ext cx="228601" cy="91439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65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752601"/>
            <a:ext cx="4191000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752601"/>
            <a:ext cx="4191000" cy="4495800"/>
          </a:xfrm>
        </p:spPr>
        <p:txBody>
          <a:bodyPr/>
          <a:lstStyle>
            <a:lvl1pPr>
              <a:spcBef>
                <a:spcPts val="576"/>
              </a:spcBef>
              <a:defRPr sz="2400"/>
            </a:lvl1pPr>
            <a:lvl2pPr>
              <a:spcBef>
                <a:spcPts val="480"/>
              </a:spcBef>
              <a:defRPr sz="2000"/>
            </a:lvl2pPr>
            <a:lvl3pPr>
              <a:defRPr sz="2000"/>
            </a:lvl3pPr>
            <a:lvl4pPr>
              <a:spcBef>
                <a:spcPts val="432"/>
              </a:spcBef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484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56523084-6B4C-2E46-B50A-4EB9AB751A34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7338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 rot="5400000" flipV="1">
            <a:off x="-3314694" y="3314734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6129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3" y="1671668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77" indent="0">
              <a:buNone/>
              <a:defRPr sz="2000" b="1"/>
            </a:lvl2pPr>
            <a:lvl3pPr marL="912566" indent="0">
              <a:buNone/>
              <a:defRPr sz="1800" b="1"/>
            </a:lvl3pPr>
            <a:lvl4pPr marL="1368858" indent="0">
              <a:buNone/>
              <a:defRPr sz="1600" b="1"/>
            </a:lvl4pPr>
            <a:lvl5pPr marL="1825141" indent="0">
              <a:buNone/>
              <a:defRPr sz="1600" b="1"/>
            </a:lvl5pPr>
            <a:lvl6pPr marL="2281422" indent="0">
              <a:buNone/>
              <a:defRPr sz="1600" b="1"/>
            </a:lvl6pPr>
            <a:lvl7pPr marL="2737712" indent="0">
              <a:buNone/>
              <a:defRPr sz="1600" b="1"/>
            </a:lvl7pPr>
            <a:lvl8pPr marL="3193993" indent="0">
              <a:buNone/>
              <a:defRPr sz="1600" b="1"/>
            </a:lvl8pPr>
            <a:lvl9pPr marL="36502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3" y="2311401"/>
            <a:ext cx="4040188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430" y="1671668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77" indent="0">
              <a:buNone/>
              <a:defRPr sz="2000" b="1"/>
            </a:lvl2pPr>
            <a:lvl3pPr marL="912566" indent="0">
              <a:buNone/>
              <a:defRPr sz="1800" b="1"/>
            </a:lvl3pPr>
            <a:lvl4pPr marL="1368858" indent="0">
              <a:buNone/>
              <a:defRPr sz="1600" b="1"/>
            </a:lvl4pPr>
            <a:lvl5pPr marL="1825141" indent="0">
              <a:buNone/>
              <a:defRPr sz="1600" b="1"/>
            </a:lvl5pPr>
            <a:lvl6pPr marL="2281422" indent="0">
              <a:buNone/>
              <a:defRPr sz="1600" b="1"/>
            </a:lvl6pPr>
            <a:lvl7pPr marL="2737712" indent="0">
              <a:buNone/>
              <a:defRPr sz="1600" b="1"/>
            </a:lvl7pPr>
            <a:lvl8pPr marL="3193993" indent="0">
              <a:buNone/>
              <a:defRPr sz="1600" b="1"/>
            </a:lvl8pPr>
            <a:lvl9pPr marL="36502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7430" y="2311401"/>
            <a:ext cx="4041775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5D2E3950-13A3-6B49-B7C1-1AA6968AA96E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273800"/>
            <a:ext cx="31242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1" y="508000"/>
            <a:ext cx="8534400" cy="990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 rot="5400000" flipV="1">
            <a:off x="-3314694" y="3314734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2489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691E7-972B-CB45-A1D0-806935750381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-3314694" y="3314734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807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77605-C72B-9140-847F-6A9C7DA547AD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rot="5400000" flipV="1">
            <a:off x="-3314694" y="3314734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435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905027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3124201"/>
            <a:ext cx="3008313" cy="3001964"/>
          </a:xfrm>
        </p:spPr>
        <p:txBody>
          <a:bodyPr/>
          <a:lstStyle>
            <a:lvl1pPr marL="0" indent="0">
              <a:buNone/>
              <a:defRPr sz="1400"/>
            </a:lvl1pPr>
            <a:lvl2pPr marL="456277" indent="0">
              <a:buNone/>
              <a:defRPr sz="1200"/>
            </a:lvl2pPr>
            <a:lvl3pPr marL="912566" indent="0">
              <a:buNone/>
              <a:defRPr sz="1000"/>
            </a:lvl3pPr>
            <a:lvl4pPr marL="1368858" indent="0">
              <a:buNone/>
              <a:defRPr sz="900"/>
            </a:lvl4pPr>
            <a:lvl5pPr marL="1825141" indent="0">
              <a:buNone/>
              <a:defRPr sz="900"/>
            </a:lvl5pPr>
            <a:lvl6pPr marL="2281422" indent="0">
              <a:buNone/>
              <a:defRPr sz="900"/>
            </a:lvl6pPr>
            <a:lvl7pPr marL="2737712" indent="0">
              <a:buNone/>
              <a:defRPr sz="900"/>
            </a:lvl7pPr>
            <a:lvl8pPr marL="3193993" indent="0">
              <a:buNone/>
              <a:defRPr sz="900"/>
            </a:lvl8pPr>
            <a:lvl9pPr marL="36502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6A87B-548C-AF43-A049-B19BC291E367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 rot="5400000" flipV="1">
            <a:off x="-3314694" y="3314734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1639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3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77" indent="0">
              <a:buNone/>
              <a:defRPr sz="2800"/>
            </a:lvl2pPr>
            <a:lvl3pPr marL="912566" indent="0">
              <a:buNone/>
              <a:defRPr sz="2400"/>
            </a:lvl3pPr>
            <a:lvl4pPr marL="1368858" indent="0">
              <a:buNone/>
              <a:defRPr sz="2000"/>
            </a:lvl4pPr>
            <a:lvl5pPr marL="1825141" indent="0">
              <a:buNone/>
              <a:defRPr sz="2000"/>
            </a:lvl5pPr>
            <a:lvl6pPr marL="2281422" indent="0">
              <a:buNone/>
              <a:defRPr sz="2000"/>
            </a:lvl6pPr>
            <a:lvl7pPr marL="2737712" indent="0">
              <a:buNone/>
              <a:defRPr sz="2000"/>
            </a:lvl7pPr>
            <a:lvl8pPr marL="3193993" indent="0">
              <a:buNone/>
              <a:defRPr sz="2000"/>
            </a:lvl8pPr>
            <a:lvl9pPr marL="3650279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277" indent="0">
              <a:buNone/>
              <a:defRPr sz="1200"/>
            </a:lvl2pPr>
            <a:lvl3pPr marL="912566" indent="0">
              <a:buNone/>
              <a:defRPr sz="1000"/>
            </a:lvl3pPr>
            <a:lvl4pPr marL="1368858" indent="0">
              <a:buNone/>
              <a:defRPr sz="900"/>
            </a:lvl4pPr>
            <a:lvl5pPr marL="1825141" indent="0">
              <a:buNone/>
              <a:defRPr sz="900"/>
            </a:lvl5pPr>
            <a:lvl6pPr marL="2281422" indent="0">
              <a:buNone/>
              <a:defRPr sz="900"/>
            </a:lvl6pPr>
            <a:lvl7pPr marL="2737712" indent="0">
              <a:buNone/>
              <a:defRPr sz="900"/>
            </a:lvl7pPr>
            <a:lvl8pPr marL="3193993" indent="0">
              <a:buNone/>
              <a:defRPr sz="900"/>
            </a:lvl8pPr>
            <a:lvl9pPr marL="36502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5D647-BEC4-E54E-BC31-0DB74DAE9E44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7200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43CD7-8215-D540-BE93-C844A7D63A86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 flipV="1">
            <a:off x="5600702" y="3322192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078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381001"/>
            <a:ext cx="19621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1"/>
            <a:ext cx="61912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3ADCC-DEC1-B64F-8242-05E1C038F219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5600702" y="3322192"/>
            <a:ext cx="6858002" cy="22859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446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752601"/>
            <a:ext cx="85344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4076701"/>
            <a:ext cx="85344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65006-0D98-0E45-AE73-CB78BD2559B3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1" y="508000"/>
            <a:ext cx="8534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1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7844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6"/>
            <a:ext cx="4114800" cy="2133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038600"/>
            <a:ext cx="4114800" cy="2209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59201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3EB1F12D-FE4A-EE47-AC01-C191B3657F76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262999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04800" y="6259201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1" y="508000"/>
            <a:ext cx="8534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48201" y="1752601"/>
            <a:ext cx="4191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1" y="4038602"/>
            <a:ext cx="41910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2680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3" y="1803403"/>
            <a:ext cx="6858000" cy="444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1" y="62738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AC1A932F-9727-4340-B30A-CDC559B6C07A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73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0578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501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07060-01AA-0546-A09F-6161AF5243A9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1" y="1803403"/>
            <a:ext cx="8534400" cy="4445000"/>
          </a:xfrm>
        </p:spPr>
        <p:txBody>
          <a:bodyPr/>
          <a:lstStyle>
            <a:lvl1pPr marL="0" indent="0" algn="ctr">
              <a:buNone/>
              <a:defRPr sz="2800"/>
            </a:lvl1pPr>
            <a:lvl2pPr marL="0" indent="0" algn="ctr">
              <a:spcBef>
                <a:spcPts val="600"/>
              </a:spcBef>
              <a:buNone/>
              <a:defRPr sz="2400"/>
            </a:lvl2pPr>
            <a:lvl3pPr marL="0" indent="0" algn="ctr">
              <a:buNone/>
              <a:defRPr sz="2400"/>
            </a:lvl3pPr>
            <a:lvl4pPr marL="0" indent="0" algn="ctr">
              <a:buNone/>
              <a:defRPr sz="2000"/>
            </a:lvl4pPr>
            <a:lvl5pPr marL="0" indent="0" algn="ctr">
              <a:buNone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84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ullet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C9E9-7F25-844E-BFFD-25F0F57A65EA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1" y="1803403"/>
            <a:ext cx="8534400" cy="444500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800"/>
            </a:lvl1pPr>
            <a:lvl2pPr marL="456277" indent="0">
              <a:spcBef>
                <a:spcPts val="1499"/>
              </a:spcBef>
              <a:buNone/>
              <a:defRPr sz="2400"/>
            </a:lvl2pPr>
            <a:lvl3pPr marL="798497" indent="0">
              <a:spcBef>
                <a:spcPts val="1200"/>
              </a:spcBef>
              <a:buNone/>
              <a:defRPr sz="2400"/>
            </a:lvl3pPr>
            <a:lvl4pPr marL="1140711" indent="0">
              <a:spcBef>
                <a:spcPts val="900"/>
              </a:spcBef>
              <a:buNone/>
              <a:defRPr sz="2000"/>
            </a:lvl4pPr>
            <a:lvl5pPr marL="1482925" indent="0"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314706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1344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752601"/>
            <a:ext cx="4191000" cy="4495800"/>
          </a:xfrm>
        </p:spPr>
        <p:txBody>
          <a:bodyPr/>
          <a:lstStyle>
            <a:lvl1pPr marL="0" indent="0">
              <a:spcBef>
                <a:spcPts val="1499"/>
              </a:spcBef>
              <a:buNone/>
              <a:defRPr sz="2400"/>
            </a:lvl1pPr>
            <a:lvl2pPr marL="456277" indent="0">
              <a:spcBef>
                <a:spcPts val="1200"/>
              </a:spcBef>
              <a:buNone/>
              <a:defRPr sz="2000"/>
            </a:lvl2pPr>
            <a:lvl3pPr marL="798497" indent="0">
              <a:spcBef>
                <a:spcPts val="900"/>
              </a:spcBef>
              <a:buNone/>
              <a:defRPr sz="2000"/>
            </a:lvl3pPr>
            <a:lvl4pPr marL="1140711" indent="0">
              <a:spcBef>
                <a:spcPts val="600"/>
              </a:spcBef>
              <a:buNone/>
              <a:defRPr sz="1800"/>
            </a:lvl4pPr>
            <a:lvl5pPr marL="1482925" indent="0">
              <a:spcBef>
                <a:spcPts val="600"/>
              </a:spcBef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752601"/>
            <a:ext cx="4191000" cy="4495800"/>
          </a:xfrm>
        </p:spPr>
        <p:txBody>
          <a:bodyPr/>
          <a:lstStyle>
            <a:lvl1pPr marL="0" indent="0">
              <a:spcBef>
                <a:spcPts val="1499"/>
              </a:spcBef>
              <a:buNone/>
              <a:defRPr sz="2400"/>
            </a:lvl1pPr>
            <a:lvl2pPr marL="456277" indent="0">
              <a:spcBef>
                <a:spcPts val="1200"/>
              </a:spcBef>
              <a:buNone/>
              <a:defRPr sz="2000"/>
            </a:lvl2pPr>
            <a:lvl3pPr marL="798497" indent="0">
              <a:spcBef>
                <a:spcPts val="900"/>
              </a:spcBef>
              <a:buNone/>
              <a:defRPr sz="2000"/>
            </a:lvl3pPr>
            <a:lvl4pPr marL="1140711" indent="0">
              <a:spcBef>
                <a:spcPts val="600"/>
              </a:spcBef>
              <a:buNone/>
              <a:defRPr sz="1800"/>
            </a:lvl4pPr>
            <a:lvl5pPr marL="1482925" indent="0">
              <a:spcBef>
                <a:spcPts val="600"/>
              </a:spcBef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6248400"/>
            <a:ext cx="1981200" cy="457200"/>
          </a:xfrm>
          <a:ln/>
        </p:spPr>
        <p:txBody>
          <a:bodyPr/>
          <a:lstStyle>
            <a:lvl1pPr>
              <a:defRPr/>
            </a:lvl1pPr>
          </a:lstStyle>
          <a:p>
            <a:fld id="{2FBFF40A-8651-1142-928C-6CEC979166EF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18-06-10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733800" cy="457200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 flipV="1">
            <a:off x="-3314700" y="3274599"/>
            <a:ext cx="6858002" cy="22859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FFFF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252" tIns="45628" rIns="91252" bIns="45628" anchor="ctr"/>
          <a:lstStyle/>
          <a:p>
            <a:pPr algn="ctr" defTabSz="456277">
              <a:defRPr/>
            </a:pPr>
            <a:endParaRPr lang="en-US">
              <a:solidFill>
                <a:srgbClr val="A5002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4851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  <a:latin typeface="Calibri"/>
              </a:rPr>
              <a:pPr/>
              <a:t>‹#›</a:t>
            </a:fld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464982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71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85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20" Type="http://schemas.openxmlformats.org/officeDocument/2006/relationships/theme" Target="../theme/theme5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1BD69-EEA9-5C40-96CB-FF5F9A6D54D0}" type="datetimeFigureOut">
              <a:rPr lang="fr-FR" smtClean="0"/>
              <a:t>18-06-10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5AEED-A6B9-8D43-BFA2-C8B5771799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3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508000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4171" tIns="32087" rIns="64171" bIns="32087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803403"/>
            <a:ext cx="85344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4171" tIns="32087" rIns="64171" bIns="320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0" y="6273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4171" tIns="32087" rIns="64171" bIns="32087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456346"/>
            <a:fld id="{BE0857FA-A7DC-B946-AE48-889119428889}" type="datetime1">
              <a:rPr lang="en-US" smtClean="0">
                <a:solidFill>
                  <a:prstClr val="black"/>
                </a:solidFill>
                <a:latin typeface="Calibri"/>
                <a:sym typeface="Helvetica Light"/>
              </a:rPr>
              <a:pPr defTabSz="456346"/>
              <a:t>18-06-10</a:t>
            </a:fld>
            <a:endParaRPr lang="en-US" dirty="0">
              <a:solidFill>
                <a:prstClr val="black"/>
              </a:solidFill>
              <a:latin typeface="Calibri"/>
              <a:sym typeface="Helvetica Light"/>
            </a:endParaRP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4171" tIns="32087" rIns="64171" bIns="32087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456346"/>
            <a:endParaRPr lang="en-US" dirty="0">
              <a:solidFill>
                <a:prstClr val="black"/>
              </a:solidFill>
              <a:latin typeface="Calibri"/>
              <a:sym typeface="Helvetica Light"/>
            </a:endParaRPr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273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4171" tIns="32087" rIns="64171" bIns="32087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defTabSz="456346"/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  <a:sym typeface="Helvetica Light"/>
              </a:rPr>
              <a:pPr defTabSz="456346"/>
              <a:t>‹#›</a:t>
            </a:fld>
            <a:endParaRPr lang="en-US" dirty="0">
              <a:solidFill>
                <a:prstClr val="black"/>
              </a:solidFill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957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3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6346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2699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69052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5399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263" indent="-342263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4526" indent="-228174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60000"/>
            <a:lumOff val="40000"/>
          </a:schemeClr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6788" indent="-228174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69052" indent="-228174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60000"/>
            <a:lumOff val="40000"/>
          </a:schemeClr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1312" indent="-228174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67662" indent="-228174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4011" indent="-228174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0364" indent="-228174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36715" indent="-228174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46" algn="l" defTabSz="456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99" algn="l" defTabSz="456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52" algn="l" defTabSz="456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99" algn="l" defTabSz="456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49" algn="l" defTabSz="456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02" algn="l" defTabSz="456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443" algn="l" defTabSz="456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798" algn="l" defTabSz="456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1B3B114-32D4-4B8B-977A-634F356A2AB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defTabSz="914400"/>
              <a:t>18-06-10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2E4EA06-AE93-4A60-BC47-28154BBE968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490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ransition xmlns:p14="http://schemas.microsoft.com/office/powerpoint/2010/main"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652" tIns="35652" rIns="35652" bIns="35652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652" tIns="35652" rIns="35652" bIns="35652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56082" y="6536564"/>
            <a:ext cx="227074" cy="245255"/>
          </a:xfrm>
          <a:prstGeom prst="rect">
            <a:avLst/>
          </a:prstGeom>
          <a:ln w="12700">
            <a:miter lim="400000"/>
          </a:ln>
        </p:spPr>
        <p:txBody>
          <a:bodyPr wrap="none" lIns="35652" tIns="35652" rIns="35652" bIns="35652">
            <a:spAutoFit/>
          </a:bodyPr>
          <a:lstStyle>
            <a:lvl1pPr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058" hangingPunct="0"/>
            <a:fld id="{86CB4B4D-7CA3-9044-876B-883B54F8677D}" type="slidenum">
              <a:rPr lang="uk-UA" kern="0" smtClean="0">
                <a:solidFill>
                  <a:srgbClr val="000000"/>
                </a:solidFill>
              </a:rPr>
              <a:pPr algn="ctr" defTabSz="410058" hangingPunct="0"/>
              <a:t>‹#›</a:t>
            </a:fld>
            <a:endParaRPr lang="uk-UA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</p:sldLayoutIdLst>
  <p:transition xmlns:p14="http://schemas.microsoft.com/office/powerpoint/2010/main" spd="med"/>
  <p:txStyles>
    <p:titleStyle>
      <a:lvl1pPr marL="0" marR="0" indent="0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60459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20910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81372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41826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802290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62741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123202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83658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000" marR="0" indent="-312000" algn="l" defTabSz="41005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4000" marR="0" indent="-312000" algn="l" defTabSz="41005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6000" marR="0" indent="-312000" algn="l" defTabSz="41005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48000" marR="0" indent="-312000" algn="l" defTabSz="41005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0000" marR="0" indent="-312000" algn="l" defTabSz="41005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2001" marR="0" indent="-312000" algn="l" defTabSz="41005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4002" marR="0" indent="-312000" algn="l" defTabSz="41005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496001" marR="0" indent="-312000" algn="l" defTabSz="41005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08004" marR="0" indent="-312000" algn="l" defTabSz="41005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459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0910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1372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1826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2290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2741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3202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3658" algn="ctr" defTabSz="4100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508000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52" tIns="45628" rIns="91252" bIns="45628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803403"/>
            <a:ext cx="85344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52" tIns="45628" rIns="91252" bIns="456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0" y="6273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2" tIns="45628" rIns="91252" bIns="45628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456277"/>
            <a:fld id="{BE0857FA-A7DC-B946-AE48-889119428889}" type="datetime1">
              <a:rPr lang="en-US" smtClean="0">
                <a:solidFill>
                  <a:prstClr val="black"/>
                </a:solidFill>
                <a:latin typeface="Calibri"/>
              </a:rPr>
              <a:pPr defTabSz="456277"/>
              <a:t>18-06-10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2" tIns="45628" rIns="91252" bIns="45628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 defTabSz="4562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273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2" tIns="45628" rIns="91252" bIns="45628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defTabSz="456277"/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 defTabSz="456277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73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3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6277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2566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6885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5141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220" indent="-34222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4429" indent="-228138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60000"/>
            <a:lumOff val="40000"/>
          </a:schemeClr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6641" indent="-228138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68858" indent="-228138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60000"/>
            <a:lumOff val="40000"/>
          </a:schemeClr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1070" indent="-228138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67353" indent="-228138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3626" indent="-228138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79925" indent="-228138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36205" indent="-228138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77" algn="l" defTabSz="456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6" algn="l" defTabSz="456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58" algn="l" defTabSz="456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41" algn="l" defTabSz="456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22" algn="l" defTabSz="456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712" algn="l" defTabSz="456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93" algn="l" defTabSz="456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79" algn="l" defTabSz="456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4" Type="http://schemas.openxmlformats.org/officeDocument/2006/relationships/image" Target="../media/image23.tif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RSNA%20-%20NICE%20Type-1%20_%20Type-2.mp4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4" Type="http://schemas.openxmlformats.org/officeDocument/2006/relationships/image" Target="../media/image13.tif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15.tif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3987" y="193313"/>
            <a:ext cx="8627397" cy="1954942"/>
          </a:xfrm>
        </p:spPr>
        <p:txBody>
          <a:bodyPr>
            <a:normAutofit/>
          </a:bodyPr>
          <a:lstStyle/>
          <a:p>
            <a:r>
              <a:rPr lang="fr-FR" sz="3600" b="1" dirty="0" err="1"/>
              <a:t>D</a:t>
            </a:r>
            <a:r>
              <a:rPr lang="fr-FR" sz="3600" b="1" dirty="0" err="1" smtClean="0"/>
              <a:t>eep</a:t>
            </a:r>
            <a:r>
              <a:rPr lang="fr-FR" sz="3600" b="1" dirty="0" smtClean="0"/>
              <a:t> Learning for AI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148254"/>
            <a:ext cx="6400800" cy="1350679"/>
          </a:xfrm>
        </p:spPr>
        <p:txBody>
          <a:bodyPr>
            <a:normAutofit fontScale="85000" lnSpcReduction="20000"/>
          </a:bodyPr>
          <a:lstStyle/>
          <a:p>
            <a:r>
              <a:rPr lang="fr-FR" sz="3400" b="1" dirty="0" smtClean="0">
                <a:solidFill>
                  <a:schemeClr val="tx1"/>
                </a:solidFill>
              </a:rPr>
              <a:t>Yoshua Bengio</a:t>
            </a:r>
            <a:endParaRPr lang="fr-FR" sz="3400" b="1" dirty="0">
              <a:solidFill>
                <a:schemeClr val="tx1"/>
              </a:solidFill>
            </a:endParaRPr>
          </a:p>
          <a:p>
            <a:r>
              <a:rPr lang="fr-FR" dirty="0" err="1" smtClean="0"/>
              <a:t>June</a:t>
            </a:r>
            <a:r>
              <a:rPr lang="fr-FR" dirty="0" smtClean="0"/>
              <a:t> 12th</a:t>
            </a:r>
            <a:r>
              <a:rPr lang="fr-FR" dirty="0" smtClean="0"/>
              <a:t>, 2018</a:t>
            </a:r>
          </a:p>
          <a:p>
            <a:r>
              <a:rPr lang="fr-FR" dirty="0" smtClean="0"/>
              <a:t>SEMLA 2018</a:t>
            </a:r>
            <a:r>
              <a:rPr lang="fr-FR" dirty="0" smtClean="0"/>
              <a:t>, </a:t>
            </a:r>
            <a:r>
              <a:rPr lang="fr-FR" dirty="0" smtClean="0"/>
              <a:t>Montréal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8" y="3189926"/>
            <a:ext cx="88773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4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0"/>
          <p:cNvPicPr>
            <a:picLocks noChangeAspect="1"/>
          </p:cNvPicPr>
          <p:nvPr/>
        </p:nvPicPr>
        <p:blipFill rotWithShape="1">
          <a:blip r:embed="rId2"/>
          <a:srcRect r="49707"/>
          <a:stretch/>
        </p:blipFill>
        <p:spPr bwMode="auto">
          <a:xfrm>
            <a:off x="315750" y="2551857"/>
            <a:ext cx="429216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8" y="1"/>
            <a:ext cx="8604971" cy="1116768"/>
          </a:xfrm>
        </p:spPr>
        <p:txBody>
          <a:bodyPr>
            <a:noAutofit/>
          </a:bodyPr>
          <a:lstStyle/>
          <a:p>
            <a:r>
              <a:rPr lang="en-US" dirty="0"/>
              <a:t>Distributed Representations: The Power of Compositionality </a:t>
            </a:r>
            <a:r>
              <a:rPr lang="mr-IN" dirty="0"/>
              <a:t>–</a:t>
            </a:r>
            <a:r>
              <a:rPr lang="en-US" dirty="0"/>
              <a:t> Part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229" y="1204357"/>
            <a:ext cx="8675543" cy="5198607"/>
          </a:xfrm>
        </p:spPr>
        <p:txBody>
          <a:bodyPr/>
          <a:lstStyle/>
          <a:p>
            <a:pPr>
              <a:spcBef>
                <a:spcPts val="1451"/>
              </a:spcBef>
            </a:pPr>
            <a:r>
              <a:rPr lang="en-US" sz="2500" dirty="0">
                <a:solidFill>
                  <a:srgbClr val="000000"/>
                </a:solidFill>
              </a:rPr>
              <a:t>Distributed (possibly sparse) representations, learned from data, can capture the </a:t>
            </a:r>
            <a:r>
              <a:rPr lang="en-US" sz="2500" b="1" dirty="0">
                <a:solidFill>
                  <a:srgbClr val="FF0000"/>
                </a:solidFill>
              </a:rPr>
              <a:t>meaning</a:t>
            </a:r>
            <a:r>
              <a:rPr lang="en-US" sz="2500" dirty="0">
                <a:solidFill>
                  <a:srgbClr val="000000"/>
                </a:solidFill>
              </a:rPr>
              <a:t> of the data and state</a:t>
            </a:r>
          </a:p>
          <a:p>
            <a:pPr>
              <a:spcBef>
                <a:spcPts val="1451"/>
              </a:spcBef>
            </a:pPr>
            <a:r>
              <a:rPr lang="en-US" sz="2500" dirty="0">
                <a:solidFill>
                  <a:srgbClr val="000000"/>
                </a:solidFill>
              </a:rPr>
              <a:t>Parallel composition of features: can be exponentially advantageous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Content Placeholder 10"/>
          <p:cNvPicPr>
            <a:picLocks noChangeAspect="1"/>
          </p:cNvPicPr>
          <p:nvPr/>
        </p:nvPicPr>
        <p:blipFill rotWithShape="1">
          <a:blip r:embed="rId2"/>
          <a:srcRect l="50292"/>
          <a:stretch/>
        </p:blipFill>
        <p:spPr bwMode="auto">
          <a:xfrm>
            <a:off x="4596965" y="2500678"/>
            <a:ext cx="424223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Rounded Rectangle 9"/>
          <p:cNvSpPr/>
          <p:nvPr/>
        </p:nvSpPr>
        <p:spPr bwMode="auto">
          <a:xfrm>
            <a:off x="6230565" y="5861218"/>
            <a:ext cx="1702237" cy="787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57" tIns="45630" rIns="91257" bIns="45630" numCol="1" rtlCol="0" anchor="ctr" anchorCtr="0" compatLnSpc="1">
            <a:prstTxWarp prst="textNoShape">
              <a:avLst/>
            </a:prstTxWarp>
          </a:bodyPr>
          <a:lstStyle/>
          <a:p>
            <a:pPr algn="ctr" defTabSz="912614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Distributed</a:t>
            </a:r>
          </a:p>
        </p:txBody>
      </p:sp>
      <p:sp>
        <p:nvSpPr>
          <p:cNvPr id="8" name="Rounded Rectangle 9"/>
          <p:cNvSpPr/>
          <p:nvPr/>
        </p:nvSpPr>
        <p:spPr bwMode="auto">
          <a:xfrm>
            <a:off x="1357506" y="5893182"/>
            <a:ext cx="1998324" cy="8074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257" tIns="45630" rIns="91257" bIns="45630" numCol="1" rtlCol="0" anchor="ctr" anchorCtr="0" compatLnSpc="1">
            <a:prstTxWarp prst="textNoShape">
              <a:avLst/>
            </a:prstTxWarp>
          </a:bodyPr>
          <a:lstStyle/>
          <a:p>
            <a:pPr algn="ctr" defTabSz="912614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Not Distributed</a:t>
            </a:r>
          </a:p>
        </p:txBody>
      </p:sp>
    </p:spTree>
    <p:extLst>
      <p:ext uri="{BB962C8B-B14F-4D97-AF65-F5344CB8AC3E}">
        <p14:creationId xmlns:p14="http://schemas.microsoft.com/office/powerpoint/2010/main" val="368569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1" y="168581"/>
            <a:ext cx="8534400" cy="1167162"/>
          </a:xfrm>
        </p:spPr>
        <p:txBody>
          <a:bodyPr>
            <a:noAutofit/>
          </a:bodyPr>
          <a:lstStyle/>
          <a:p>
            <a:r>
              <a:rPr lang="fr-FR" sz="3600" dirty="0" err="1" smtClean="0"/>
              <a:t>Exponential</a:t>
            </a:r>
            <a:r>
              <a:rPr lang="fr-FR" sz="3600" dirty="0" smtClean="0"/>
              <a:t> </a:t>
            </a:r>
            <a:r>
              <a:rPr lang="fr-FR" sz="3600" dirty="0" err="1" smtClean="0"/>
              <a:t>advantage</a:t>
            </a:r>
            <a:r>
              <a:rPr lang="fr-FR" sz="3600" dirty="0" smtClean="0"/>
              <a:t> of </a:t>
            </a:r>
            <a:r>
              <a:rPr lang="fr-FR" sz="3600" dirty="0" err="1" smtClean="0"/>
              <a:t>distributed</a:t>
            </a:r>
            <a:r>
              <a:rPr lang="fr-FR" sz="3600" dirty="0" smtClean="0"/>
              <a:t> </a:t>
            </a:r>
            <a:r>
              <a:rPr lang="fr-FR" sz="3600" dirty="0" err="1" smtClean="0"/>
              <a:t>representations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1" y="1463984"/>
            <a:ext cx="8534400" cy="3999427"/>
          </a:xfrm>
        </p:spPr>
        <p:txBody>
          <a:bodyPr/>
          <a:lstStyle/>
          <a:p>
            <a:r>
              <a:rPr lang="fr-FR" i="1" dirty="0" smtClean="0">
                <a:solidFill>
                  <a:srgbClr val="177245"/>
                </a:solidFill>
              </a:rPr>
              <a:t>Bengio 2009 </a:t>
            </a:r>
            <a:r>
              <a:rPr lang="fr-FR" dirty="0" smtClean="0"/>
              <a:t>(Learning </a:t>
            </a:r>
            <a:r>
              <a:rPr lang="fr-FR" dirty="0" err="1" smtClean="0"/>
              <a:t>Deep</a:t>
            </a:r>
            <a:r>
              <a:rPr lang="fr-FR" dirty="0" smtClean="0"/>
              <a:t> Architectures for AI, F &amp; </a:t>
            </a:r>
            <a:r>
              <a:rPr lang="fr-FR" dirty="0" err="1" smtClean="0"/>
              <a:t>T</a:t>
            </a:r>
            <a:r>
              <a:rPr lang="fr-FR" dirty="0" smtClean="0"/>
              <a:t> in ML)</a:t>
            </a:r>
          </a:p>
          <a:p>
            <a:r>
              <a:rPr lang="fr-FR" i="1" dirty="0" err="1" smtClean="0">
                <a:solidFill>
                  <a:srgbClr val="177245"/>
                </a:solidFill>
              </a:rPr>
              <a:t>Montufar</a:t>
            </a:r>
            <a:r>
              <a:rPr lang="fr-FR" i="1" dirty="0" smtClean="0">
                <a:solidFill>
                  <a:srgbClr val="177245"/>
                </a:solidFill>
              </a:rPr>
              <a:t> &amp; Morton 2014 </a:t>
            </a:r>
            <a:r>
              <a:rPr lang="fr-FR" dirty="0" smtClean="0"/>
              <a:t>(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a mixture of </a:t>
            </a:r>
            <a:r>
              <a:rPr lang="fr-FR" dirty="0" err="1" smtClean="0"/>
              <a:t>products</a:t>
            </a:r>
            <a:r>
              <a:rPr lang="fr-FR" dirty="0" smtClean="0"/>
              <a:t> </a:t>
            </a:r>
            <a:r>
              <a:rPr lang="fr-FR" dirty="0" err="1" smtClean="0"/>
              <a:t>contain</a:t>
            </a:r>
            <a:r>
              <a:rPr lang="fr-FR" dirty="0" smtClean="0"/>
              <a:t> a </a:t>
            </a:r>
            <a:r>
              <a:rPr lang="fr-FR" dirty="0" err="1" smtClean="0"/>
              <a:t>product</a:t>
            </a:r>
            <a:r>
              <a:rPr lang="fr-FR" dirty="0" smtClean="0"/>
              <a:t> of mixtures? SIAM J. </a:t>
            </a:r>
            <a:r>
              <a:rPr lang="fr-FR" dirty="0" err="1" smtClean="0"/>
              <a:t>Discr</a:t>
            </a:r>
            <a:r>
              <a:rPr lang="fr-FR" dirty="0" smtClean="0"/>
              <a:t>. Math)</a:t>
            </a:r>
          </a:p>
          <a:p>
            <a:pPr>
              <a:lnSpc>
                <a:spcPct val="50000"/>
              </a:lnSpc>
            </a:pPr>
            <a:endParaRPr lang="fr-FR" dirty="0"/>
          </a:p>
          <a:p>
            <a:r>
              <a:rPr lang="fr-FR" dirty="0" smtClean="0"/>
              <a:t>Longer discussion and relations to the notion of </a:t>
            </a:r>
            <a:r>
              <a:rPr lang="fr-FR" dirty="0" err="1" smtClean="0"/>
              <a:t>priors</a:t>
            </a:r>
            <a:r>
              <a:rPr lang="fr-FR" dirty="0" smtClean="0"/>
              <a:t>: </a:t>
            </a:r>
            <a:r>
              <a:rPr lang="fr-FR" b="1" i="1" dirty="0" err="1" smtClean="0">
                <a:solidFill>
                  <a:srgbClr val="177245"/>
                </a:solidFill>
              </a:rPr>
              <a:t>Deep</a:t>
            </a:r>
            <a:r>
              <a:rPr lang="fr-FR" b="1" i="1" dirty="0" smtClean="0">
                <a:solidFill>
                  <a:srgbClr val="177245"/>
                </a:solidFill>
              </a:rPr>
              <a:t> Learning</a:t>
            </a:r>
            <a:r>
              <a:rPr lang="fr-FR" dirty="0" smtClean="0"/>
              <a:t>, 2016, MIT </a:t>
            </a:r>
            <a:r>
              <a:rPr lang="fr-FR" dirty="0" err="1" smtClean="0"/>
              <a:t>Press</a:t>
            </a:r>
            <a:r>
              <a:rPr lang="fr-FR" dirty="0" smtClean="0"/>
              <a:t>.</a:t>
            </a:r>
          </a:p>
          <a:p>
            <a:pPr>
              <a:lnSpc>
                <a:spcPct val="50000"/>
              </a:lnSpc>
            </a:pPr>
            <a:endParaRPr lang="fr-FR" dirty="0"/>
          </a:p>
          <a:p>
            <a:r>
              <a:rPr lang="fr-FR" dirty="0" err="1" smtClean="0"/>
              <a:t>Prop</a:t>
            </a:r>
            <a:r>
              <a:rPr lang="fr-FR" dirty="0" smtClean="0"/>
              <a:t>. 2 of </a:t>
            </a:r>
            <a:r>
              <a:rPr lang="fr-FR" b="1" i="1" dirty="0" err="1" smtClean="0">
                <a:solidFill>
                  <a:schemeClr val="accent4"/>
                </a:solidFill>
              </a:rPr>
              <a:t>Pascanu</a:t>
            </a:r>
            <a:r>
              <a:rPr lang="fr-FR" b="1" i="1" dirty="0" smtClean="0">
                <a:solidFill>
                  <a:schemeClr val="accent4"/>
                </a:solidFill>
              </a:rPr>
              <a:t>, </a:t>
            </a:r>
            <a:r>
              <a:rPr lang="fr-FR" b="1" i="1" dirty="0" err="1" smtClean="0">
                <a:solidFill>
                  <a:schemeClr val="accent4"/>
                </a:solidFill>
              </a:rPr>
              <a:t>Montufar</a:t>
            </a:r>
            <a:r>
              <a:rPr lang="fr-FR" b="1" i="1" dirty="0" smtClean="0">
                <a:solidFill>
                  <a:schemeClr val="accent4"/>
                </a:solidFill>
              </a:rPr>
              <a:t> &amp; Bengio ICLR’2014</a:t>
            </a:r>
            <a:r>
              <a:rPr lang="fr-FR" dirty="0" smtClean="0"/>
              <a:t>: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pieces</a:t>
            </a:r>
            <a:r>
              <a:rPr lang="fr-FR" dirty="0" smtClean="0"/>
              <a:t> </a:t>
            </a:r>
            <a:r>
              <a:rPr lang="fr-FR" dirty="0" err="1" smtClean="0"/>
              <a:t>distinguished</a:t>
            </a:r>
            <a:r>
              <a:rPr lang="fr-FR" dirty="0" smtClean="0"/>
              <a:t> by 1-hidden-layer rectifier net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i="1" dirty="0" smtClean="0"/>
              <a:t>n</a:t>
            </a:r>
            <a:r>
              <a:rPr lang="fr-FR" dirty="0" smtClean="0"/>
              <a:t> </a:t>
            </a:r>
            <a:r>
              <a:rPr lang="fr-FR" dirty="0" err="1" smtClean="0"/>
              <a:t>units</a:t>
            </a:r>
            <a:r>
              <a:rPr lang="fr-FR" dirty="0" smtClean="0"/>
              <a:t> and </a:t>
            </a:r>
            <a:r>
              <a:rPr lang="fr-FR" i="1" dirty="0" smtClean="0"/>
              <a:t>d </a:t>
            </a:r>
            <a:r>
              <a:rPr lang="fr-FR" dirty="0" smtClean="0"/>
              <a:t>inputs (i.e. </a:t>
            </a:r>
            <a:r>
              <a:rPr lang="fr-FR" i="1" dirty="0" smtClean="0"/>
              <a:t>O(</a:t>
            </a:r>
            <a:r>
              <a:rPr lang="fr-FR" i="1" dirty="0" err="1" smtClean="0"/>
              <a:t>nd</a:t>
            </a:r>
            <a:r>
              <a:rPr lang="fr-FR" i="1" dirty="0" smtClean="0"/>
              <a:t>) </a:t>
            </a:r>
            <a:r>
              <a:rPr lang="fr-FR" dirty="0" err="1" smtClean="0"/>
              <a:t>parameters</a:t>
            </a:r>
            <a:r>
              <a:rPr lang="fr-FR" dirty="0"/>
              <a:t>)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094" y="5289852"/>
            <a:ext cx="2364687" cy="10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8" y="1"/>
            <a:ext cx="8604971" cy="1215306"/>
          </a:xfrm>
        </p:spPr>
        <p:txBody>
          <a:bodyPr>
            <a:noAutofit/>
          </a:bodyPr>
          <a:lstStyle/>
          <a:p>
            <a:r>
              <a:rPr lang="en-US" dirty="0"/>
              <a:t>Deep Representations: The Power of Compositionality </a:t>
            </a:r>
            <a:r>
              <a:rPr lang="mr-IN" dirty="0"/>
              <a:t>–</a:t>
            </a:r>
            <a:r>
              <a:rPr lang="en-US" dirty="0"/>
              <a:t> Part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229" y="1390487"/>
            <a:ext cx="8675543" cy="5012478"/>
          </a:xfrm>
        </p:spPr>
        <p:txBody>
          <a:bodyPr/>
          <a:lstStyle/>
          <a:p>
            <a:pPr>
              <a:spcBef>
                <a:spcPts val="1451"/>
              </a:spcBef>
            </a:pPr>
            <a:r>
              <a:rPr lang="en-US" sz="2500" dirty="0"/>
              <a:t>Learned function seen as a composition of simpler operations, e.g. inspired by neural computation</a:t>
            </a:r>
          </a:p>
          <a:p>
            <a:pPr>
              <a:spcBef>
                <a:spcPts val="1451"/>
              </a:spcBef>
            </a:pPr>
            <a:r>
              <a:rPr lang="en-US" sz="2500" dirty="0"/>
              <a:t>Hierarchy of features, concepts, leading to more abstract factors enabling better generalization</a:t>
            </a:r>
          </a:p>
          <a:p>
            <a:pPr>
              <a:spcBef>
                <a:spcPts val="1451"/>
              </a:spcBef>
            </a:pPr>
            <a:r>
              <a:rPr lang="en-US" sz="2500" dirty="0"/>
              <a:t>Again, theory shows this can be exponentially advantageous</a:t>
            </a:r>
          </a:p>
          <a:p>
            <a:pPr>
              <a:spcBef>
                <a:spcPts val="1451"/>
              </a:spcBef>
            </a:pPr>
            <a:endParaRPr lang="en-US" sz="2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06534" y="3945449"/>
            <a:ext cx="8935995" cy="69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4171" tIns="32087" rIns="64171" bIns="32087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3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37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6pPr>
            <a:lvl7pPr marL="91274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7pPr>
            <a:lvl8pPr marL="1369122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8pPr>
            <a:lvl9pPr marL="1825492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9pPr>
          </a:lstStyle>
          <a:p>
            <a:pPr defTabSz="457177"/>
            <a:r>
              <a:rPr lang="en-US" sz="2400" dirty="0">
                <a:solidFill>
                  <a:srgbClr val="BB57BE"/>
                </a:solidFill>
                <a:latin typeface="Chalkduster"/>
              </a:rPr>
              <a:t>Why multiple layers? The world is compositional</a:t>
            </a:r>
          </a:p>
        </p:txBody>
      </p:sp>
      <p:pic>
        <p:nvPicPr>
          <p:cNvPr id="6" name="Picture 2" descr="C:\Users\Emma Tarswell\Desktop\Yoshua_MultiLay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3" y="4972348"/>
            <a:ext cx="863150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2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1" y="0"/>
            <a:ext cx="8534400" cy="1803400"/>
          </a:xfrm>
        </p:spPr>
        <p:txBody>
          <a:bodyPr>
            <a:noAutofit/>
          </a:bodyPr>
          <a:lstStyle/>
          <a:p>
            <a:r>
              <a:rPr lang="fr-FR" dirty="0" err="1"/>
              <a:t>T</a:t>
            </a:r>
            <a:r>
              <a:rPr lang="fr-FR" dirty="0" err="1" smtClean="0"/>
              <a:t>heoretical</a:t>
            </a:r>
            <a:r>
              <a:rPr lang="fr-FR" dirty="0" smtClean="0"/>
              <a:t> </a:t>
            </a:r>
            <a:r>
              <a:rPr lang="fr-FR" dirty="0" err="1" smtClean="0"/>
              <a:t>result</a:t>
            </a:r>
            <a:r>
              <a:rPr lang="fr-FR" dirty="0" smtClean="0"/>
              <a:t>: </a:t>
            </a:r>
            <a:r>
              <a:rPr lang="fr-FR" dirty="0" err="1"/>
              <a:t>E</a:t>
            </a:r>
            <a:r>
              <a:rPr lang="fr-FR" dirty="0" err="1" smtClean="0"/>
              <a:t>xpressiveness</a:t>
            </a:r>
            <a:r>
              <a:rPr lang="fr-FR" dirty="0" smtClean="0"/>
              <a:t> of </a:t>
            </a:r>
            <a:r>
              <a:rPr lang="fr-FR" dirty="0" err="1" smtClean="0"/>
              <a:t>deep</a:t>
            </a:r>
            <a:r>
              <a:rPr lang="fr-FR" dirty="0" smtClean="0"/>
              <a:t> nets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piecewise-linear</a:t>
            </a:r>
            <a:r>
              <a:rPr lang="fr-FR" dirty="0" smtClean="0"/>
              <a:t> activation </a:t>
            </a:r>
            <a:r>
              <a:rPr lang="fr-FR" dirty="0" err="1" smtClean="0"/>
              <a:t>fns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304800" y="1803400"/>
            <a:ext cx="8839200" cy="4445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FR" sz="2000" dirty="0"/>
              <a:t>(</a:t>
            </a:r>
            <a:r>
              <a:rPr lang="fr-FR" sz="2000" dirty="0" err="1"/>
              <a:t>Pascanu</a:t>
            </a:r>
            <a:r>
              <a:rPr lang="fr-FR" sz="2000" dirty="0"/>
              <a:t>, </a:t>
            </a:r>
            <a:r>
              <a:rPr lang="fr-FR" sz="2000" dirty="0" err="1"/>
              <a:t>Montufar</a:t>
            </a:r>
            <a:r>
              <a:rPr lang="fr-FR" sz="2000" dirty="0"/>
              <a:t>, Cho &amp; Bengio; ICLR 2014)</a:t>
            </a:r>
          </a:p>
          <a:p>
            <a:pPr>
              <a:lnSpc>
                <a:spcPct val="70000"/>
              </a:lnSpc>
            </a:pPr>
            <a:r>
              <a:rPr lang="fr-FR" sz="2000" dirty="0"/>
              <a:t>(</a:t>
            </a:r>
            <a:r>
              <a:rPr lang="fr-FR" sz="2000" dirty="0" err="1"/>
              <a:t>Montufar</a:t>
            </a:r>
            <a:r>
              <a:rPr lang="fr-FR" sz="2000" dirty="0"/>
              <a:t>, </a:t>
            </a:r>
            <a:r>
              <a:rPr lang="fr-FR" sz="2000" dirty="0" err="1"/>
              <a:t>Pascanu</a:t>
            </a:r>
            <a:r>
              <a:rPr lang="fr-FR" sz="2000" dirty="0"/>
              <a:t>, Cho &amp; Bengio; NIPS 2014)</a:t>
            </a:r>
            <a:endParaRPr lang="fr-FR" sz="2400" dirty="0"/>
          </a:p>
          <a:p>
            <a:r>
              <a:rPr lang="fr-FR" sz="2400" dirty="0" err="1"/>
              <a:t>Deeper</a:t>
            </a:r>
            <a:r>
              <a:rPr lang="fr-FR" sz="2400" dirty="0"/>
              <a:t> nets </a:t>
            </a:r>
            <a:r>
              <a:rPr lang="fr-FR" sz="2400" dirty="0" err="1"/>
              <a:t>with</a:t>
            </a:r>
            <a:r>
              <a:rPr lang="fr-FR" sz="2400" dirty="0"/>
              <a:t> rectifier/</a:t>
            </a:r>
            <a:r>
              <a:rPr lang="fr-FR" sz="2400" dirty="0" err="1"/>
              <a:t>maxout</a:t>
            </a:r>
            <a:r>
              <a:rPr lang="fr-FR" sz="2400" dirty="0"/>
              <a:t> </a:t>
            </a:r>
            <a:r>
              <a:rPr lang="fr-FR" sz="2400" dirty="0" err="1"/>
              <a:t>units</a:t>
            </a:r>
            <a:r>
              <a:rPr lang="fr-FR" sz="2400" dirty="0"/>
              <a:t> are </a:t>
            </a:r>
            <a:r>
              <a:rPr lang="fr-FR" sz="2400" dirty="0" err="1"/>
              <a:t>exponentially</a:t>
            </a:r>
            <a:r>
              <a:rPr lang="fr-FR" sz="2400" dirty="0"/>
              <a:t> more expressive </a:t>
            </a:r>
            <a:r>
              <a:rPr lang="fr-FR" sz="2400" dirty="0" err="1"/>
              <a:t>than</a:t>
            </a:r>
            <a:r>
              <a:rPr lang="fr-FR" sz="2400" dirty="0"/>
              <a:t> </a:t>
            </a:r>
            <a:r>
              <a:rPr lang="fr-FR" sz="2400" dirty="0" err="1"/>
              <a:t>shallow</a:t>
            </a:r>
            <a:r>
              <a:rPr lang="fr-FR" sz="2400" dirty="0"/>
              <a:t> </a:t>
            </a:r>
            <a:r>
              <a:rPr lang="fr-FR" sz="2400" dirty="0" err="1"/>
              <a:t>ones</a:t>
            </a:r>
            <a:r>
              <a:rPr lang="fr-FR" sz="2400" dirty="0"/>
              <a:t> (1 </a:t>
            </a:r>
            <a:r>
              <a:rPr lang="fr-FR" sz="2400" dirty="0" err="1"/>
              <a:t>hidden</a:t>
            </a:r>
            <a:r>
              <a:rPr lang="fr-FR" sz="2400" dirty="0"/>
              <a:t> layer) </a:t>
            </a:r>
            <a:r>
              <a:rPr lang="fr-FR" sz="2400" dirty="0" err="1"/>
              <a:t>because</a:t>
            </a:r>
            <a:r>
              <a:rPr lang="fr-FR" sz="2400" dirty="0"/>
              <a:t> </a:t>
            </a:r>
            <a:r>
              <a:rPr lang="fr-FR" sz="2400" dirty="0" err="1"/>
              <a:t>they</a:t>
            </a:r>
            <a:r>
              <a:rPr lang="fr-FR" sz="2400" dirty="0"/>
              <a:t> </a:t>
            </a:r>
            <a:r>
              <a:rPr lang="fr-FR" sz="2400" dirty="0" err="1"/>
              <a:t>can</a:t>
            </a:r>
            <a:r>
              <a:rPr lang="fr-FR" sz="2400" dirty="0"/>
              <a:t> split the input </a:t>
            </a:r>
            <a:r>
              <a:rPr lang="fr-FR" sz="2400" dirty="0" err="1"/>
              <a:t>space</a:t>
            </a:r>
            <a:r>
              <a:rPr lang="fr-FR" sz="2400" dirty="0"/>
              <a:t> in </a:t>
            </a:r>
            <a:r>
              <a:rPr lang="fr-FR" sz="2400" dirty="0" err="1"/>
              <a:t>many</a:t>
            </a:r>
            <a:r>
              <a:rPr lang="fr-FR" sz="2400" dirty="0"/>
              <a:t> more (not-</a:t>
            </a:r>
            <a:r>
              <a:rPr lang="fr-FR" sz="2400" dirty="0" err="1"/>
              <a:t>independent</a:t>
            </a:r>
            <a:r>
              <a:rPr lang="fr-FR" sz="2400" dirty="0"/>
              <a:t>) </a:t>
            </a:r>
            <a:r>
              <a:rPr lang="fr-FR" sz="2400" dirty="0" err="1"/>
              <a:t>linear</a:t>
            </a:r>
            <a:r>
              <a:rPr lang="fr-FR" sz="2400" dirty="0"/>
              <a:t> </a:t>
            </a:r>
            <a:r>
              <a:rPr lang="fr-FR" sz="2400" dirty="0" err="1"/>
              <a:t>regions</a:t>
            </a:r>
            <a:r>
              <a:rPr lang="fr-FR" sz="2400" dirty="0"/>
              <a:t>,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constraints</a:t>
            </a:r>
            <a:r>
              <a:rPr lang="fr-FR" sz="2400" dirty="0"/>
              <a:t>, </a:t>
            </a:r>
            <a:r>
              <a:rPr lang="fr-FR" sz="2400" dirty="0" err="1"/>
              <a:t>e.g</a:t>
            </a:r>
            <a:r>
              <a:rPr lang="fr-FR" sz="2400" dirty="0"/>
              <a:t>., </a:t>
            </a:r>
            <a:r>
              <a:rPr lang="fr-FR" sz="2400" dirty="0" err="1"/>
              <a:t>with</a:t>
            </a:r>
            <a:r>
              <a:rPr lang="fr-FR" sz="2400" dirty="0"/>
              <a:t> abs </a:t>
            </a:r>
            <a:r>
              <a:rPr lang="fr-FR" sz="2400" dirty="0" err="1"/>
              <a:t>units</a:t>
            </a:r>
            <a:r>
              <a:rPr lang="fr-FR" sz="2400" dirty="0"/>
              <a:t>, </a:t>
            </a:r>
            <a:r>
              <a:rPr lang="fr-FR" sz="2400" dirty="0" err="1"/>
              <a:t>each</a:t>
            </a:r>
            <a:r>
              <a:rPr lang="fr-FR" sz="2400" dirty="0"/>
              <a:t> unit </a:t>
            </a:r>
            <a:r>
              <a:rPr lang="fr-FR" sz="2400" dirty="0" err="1"/>
              <a:t>creates</a:t>
            </a:r>
            <a:r>
              <a:rPr lang="fr-FR" sz="2400" dirty="0"/>
              <a:t> </a:t>
            </a:r>
            <a:r>
              <a:rPr lang="fr-FR" sz="2400" dirty="0" err="1"/>
              <a:t>mirror</a:t>
            </a:r>
            <a:r>
              <a:rPr lang="fr-FR" sz="2400" dirty="0"/>
              <a:t> </a:t>
            </a:r>
            <a:r>
              <a:rPr lang="fr-FR" sz="2400" dirty="0" err="1"/>
              <a:t>responses</a:t>
            </a:r>
            <a:r>
              <a:rPr lang="fr-FR" sz="2400" dirty="0"/>
              <a:t>, </a:t>
            </a:r>
            <a:r>
              <a:rPr lang="fr-FR" sz="2400" dirty="0" err="1"/>
              <a:t>folding</a:t>
            </a:r>
            <a:r>
              <a:rPr lang="fr-FR" sz="2400" dirty="0"/>
              <a:t> the input </a:t>
            </a:r>
            <a:r>
              <a:rPr lang="fr-FR" sz="2400" dirty="0" err="1"/>
              <a:t>space</a:t>
            </a:r>
            <a:r>
              <a:rPr lang="fr-FR" sz="2400" dirty="0"/>
              <a:t>: </a:t>
            </a:r>
          </a:p>
          <a:p>
            <a:endParaRPr lang="fr-FR" sz="2400" dirty="0"/>
          </a:p>
          <a:p>
            <a:endParaRPr lang="fr-FR" dirty="0"/>
          </a:p>
        </p:txBody>
      </p:sp>
      <p:pic>
        <p:nvPicPr>
          <p:cNvPr id="5" name="Image 4" descr="random_folding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46" y="4611896"/>
            <a:ext cx="71374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4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Expressiveness</a:t>
            </a:r>
            <a:r>
              <a:rPr lang="fr-FR" dirty="0"/>
              <a:t> of </a:t>
            </a:r>
            <a:r>
              <a:rPr lang="fr-FR" dirty="0" err="1"/>
              <a:t>deep</a:t>
            </a:r>
            <a:r>
              <a:rPr lang="fr-FR" dirty="0"/>
              <a:t> networks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piecewise</a:t>
            </a:r>
            <a:r>
              <a:rPr lang="fr-FR" dirty="0"/>
              <a:t> </a:t>
            </a:r>
            <a:r>
              <a:rPr lang="fr-FR" dirty="0" err="1"/>
              <a:t>linear</a:t>
            </a:r>
            <a:r>
              <a:rPr lang="fr-FR" dirty="0"/>
              <a:t> activation </a:t>
            </a:r>
            <a:r>
              <a:rPr lang="fr-FR" dirty="0" err="1"/>
              <a:t>functions</a:t>
            </a:r>
            <a:r>
              <a:rPr lang="fr-FR" dirty="0"/>
              <a:t>: </a:t>
            </a:r>
            <a:r>
              <a:rPr lang="fr-FR" dirty="0" err="1"/>
              <a:t>exponential</a:t>
            </a:r>
            <a:r>
              <a:rPr lang="fr-FR" dirty="0"/>
              <a:t> </a:t>
            </a:r>
            <a:r>
              <a:rPr lang="fr-FR" dirty="0" err="1"/>
              <a:t>advantage</a:t>
            </a:r>
            <a:r>
              <a:rPr lang="fr-FR" dirty="0"/>
              <a:t> for </a:t>
            </a:r>
            <a:r>
              <a:rPr lang="fr-FR" dirty="0" err="1" smtClean="0"/>
              <a:t>depth</a:t>
            </a:r>
            <a:r>
              <a:rPr lang="fr-FR" dirty="0" smtClean="0"/>
              <a:t>	 </a:t>
            </a:r>
          </a:p>
          <a:p>
            <a:r>
              <a:rPr lang="fr-FR" i="1" dirty="0" smtClean="0">
                <a:solidFill>
                  <a:schemeClr val="accent4"/>
                </a:solidFill>
              </a:rPr>
              <a:t>(</a:t>
            </a:r>
            <a:r>
              <a:rPr lang="fr-FR" i="1" dirty="0" err="1" smtClean="0">
                <a:solidFill>
                  <a:schemeClr val="accent4"/>
                </a:solidFill>
              </a:rPr>
              <a:t>Montufar</a:t>
            </a:r>
            <a:r>
              <a:rPr lang="fr-FR" i="1" dirty="0" smtClean="0">
                <a:solidFill>
                  <a:schemeClr val="accent4"/>
                </a:solidFill>
              </a:rPr>
              <a:t> et al &amp; Bengio, NIPS 2014)</a:t>
            </a:r>
          </a:p>
          <a:p>
            <a:r>
              <a:rPr lang="fr-FR" dirty="0" err="1" smtClean="0">
                <a:solidFill>
                  <a:srgbClr val="000000"/>
                </a:solidFill>
              </a:rPr>
              <a:t>Number</a:t>
            </a:r>
            <a:r>
              <a:rPr lang="fr-FR" dirty="0" smtClean="0">
                <a:solidFill>
                  <a:srgbClr val="000000"/>
                </a:solidFill>
              </a:rPr>
              <a:t> of </a:t>
            </a:r>
            <a:r>
              <a:rPr lang="fr-FR" dirty="0" err="1" smtClean="0">
                <a:solidFill>
                  <a:srgbClr val="000000"/>
                </a:solidFill>
              </a:rPr>
              <a:t>pieces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distinguished</a:t>
            </a:r>
            <a:r>
              <a:rPr lang="fr-FR" dirty="0" smtClean="0">
                <a:solidFill>
                  <a:srgbClr val="000000"/>
                </a:solidFill>
              </a:rPr>
              <a:t> for a network </a:t>
            </a:r>
            <a:r>
              <a:rPr lang="fr-FR" dirty="0" err="1" smtClean="0">
                <a:solidFill>
                  <a:srgbClr val="000000"/>
                </a:solidFill>
              </a:rPr>
              <a:t>with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depth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i="1" dirty="0" smtClean="0">
                <a:solidFill>
                  <a:srgbClr val="000000"/>
                </a:solidFill>
              </a:rPr>
              <a:t>L</a:t>
            </a:r>
            <a:r>
              <a:rPr lang="fr-FR" dirty="0" smtClean="0">
                <a:solidFill>
                  <a:srgbClr val="000000"/>
                </a:solidFill>
              </a:rPr>
              <a:t> and </a:t>
            </a:r>
            <a:r>
              <a:rPr lang="fr-FR" i="1" dirty="0" smtClean="0">
                <a:solidFill>
                  <a:srgbClr val="000000"/>
                </a:solidFill>
              </a:rPr>
              <a:t>n</a:t>
            </a:r>
            <a:r>
              <a:rPr lang="fr-FR" i="1" baseline="-25000" dirty="0" smtClean="0">
                <a:solidFill>
                  <a:srgbClr val="000000"/>
                </a:solidFill>
              </a:rPr>
              <a:t>i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units</a:t>
            </a:r>
            <a:r>
              <a:rPr lang="fr-FR" dirty="0" smtClean="0">
                <a:solidFill>
                  <a:srgbClr val="000000"/>
                </a:solidFill>
              </a:rPr>
              <a:t> per layer </a:t>
            </a:r>
            <a:r>
              <a:rPr lang="fr-FR" dirty="0" err="1" smtClean="0">
                <a:solidFill>
                  <a:srgbClr val="000000"/>
                </a:solidFill>
              </a:rPr>
              <a:t>is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at</a:t>
            </a:r>
            <a:r>
              <a:rPr lang="fr-FR" dirty="0" smtClean="0">
                <a:solidFill>
                  <a:srgbClr val="000000"/>
                </a:solidFill>
              </a:rPr>
              <a:t> least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000000"/>
                </a:solidFill>
              </a:rPr>
              <a:t>     or, if </a:t>
            </a:r>
            <a:r>
              <a:rPr lang="fr-FR" dirty="0" err="1" smtClean="0">
                <a:solidFill>
                  <a:srgbClr val="000000"/>
                </a:solidFill>
              </a:rPr>
              <a:t>hidden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layers</a:t>
            </a:r>
            <a:r>
              <a:rPr lang="fr-FR" dirty="0" smtClean="0">
                <a:solidFill>
                  <a:srgbClr val="000000"/>
                </a:solidFill>
              </a:rPr>
              <a:t> have </a:t>
            </a:r>
            <a:r>
              <a:rPr lang="fr-FR" dirty="0" err="1" smtClean="0">
                <a:solidFill>
                  <a:srgbClr val="000000"/>
                </a:solidFill>
              </a:rPr>
              <a:t>width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i="1" dirty="0" smtClean="0">
                <a:solidFill>
                  <a:srgbClr val="000000"/>
                </a:solidFill>
              </a:rPr>
              <a:t>n</a:t>
            </a:r>
            <a:r>
              <a:rPr lang="fr-FR" dirty="0" smtClean="0">
                <a:solidFill>
                  <a:srgbClr val="000000"/>
                </a:solidFill>
              </a:rPr>
              <a:t> and input has size </a:t>
            </a:r>
            <a:r>
              <a:rPr lang="fr-FR" i="1" dirty="0" smtClean="0">
                <a:solidFill>
                  <a:srgbClr val="000000"/>
                </a:solidFill>
              </a:rPr>
              <a:t>n</a:t>
            </a:r>
            <a:r>
              <a:rPr lang="fr-FR" i="1" baseline="-25000" dirty="0" smtClean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317485" y="253999"/>
            <a:ext cx="8826518" cy="13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682" tIns="45343" rIns="131024" bIns="45343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3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9pPr>
          </a:lstStyle>
          <a:p>
            <a:pPr defTabSz="453540"/>
            <a:r>
              <a:rPr lang="fr-FR" sz="4800" dirty="0" err="1">
                <a:solidFill>
                  <a:srgbClr val="BB57BE"/>
                </a:solidFill>
                <a:latin typeface="Chalkduster"/>
              </a:rPr>
              <a:t>Exponential</a:t>
            </a:r>
            <a:r>
              <a:rPr lang="fr-FR" sz="4800" dirty="0">
                <a:solidFill>
                  <a:srgbClr val="BB57BE"/>
                </a:solidFill>
                <a:latin typeface="Chalkduster"/>
              </a:rPr>
              <a:t> </a:t>
            </a:r>
            <a:r>
              <a:rPr lang="fr-FR" sz="4800" dirty="0" err="1">
                <a:solidFill>
                  <a:srgbClr val="BB57BE"/>
                </a:solidFill>
                <a:latin typeface="Chalkduster"/>
              </a:rPr>
              <a:t>advantage</a:t>
            </a:r>
            <a:r>
              <a:rPr lang="fr-FR" sz="4800" dirty="0">
                <a:solidFill>
                  <a:srgbClr val="BB57BE"/>
                </a:solidFill>
                <a:latin typeface="Chalkduster"/>
              </a:rPr>
              <a:t> of </a:t>
            </a:r>
            <a:r>
              <a:rPr lang="fr-FR" sz="4800" dirty="0" err="1">
                <a:solidFill>
                  <a:srgbClr val="BB57BE"/>
                </a:solidFill>
                <a:latin typeface="Chalkduster"/>
              </a:rPr>
              <a:t>depth</a:t>
            </a:r>
            <a:endParaRPr lang="en-CA" sz="4800" dirty="0">
              <a:solidFill>
                <a:srgbClr val="BB57BE"/>
              </a:solidFill>
              <a:latin typeface="Chalkduster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831" b="14683"/>
          <a:stretch/>
        </p:blipFill>
        <p:spPr>
          <a:xfrm>
            <a:off x="4280598" y="3659438"/>
            <a:ext cx="2747853" cy="9499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899" y="5330552"/>
            <a:ext cx="5200120" cy="113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6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1" y="508000"/>
            <a:ext cx="8534400" cy="1276534"/>
          </a:xfrm>
        </p:spPr>
        <p:txBody>
          <a:bodyPr>
            <a:noAutofit/>
          </a:bodyPr>
          <a:lstStyle/>
          <a:p>
            <a:r>
              <a:rPr lang="fr-FR" sz="3600" dirty="0"/>
              <a:t>Latent Variables and Abstract </a:t>
            </a:r>
            <a:r>
              <a:rPr lang="fr-FR" sz="3600" dirty="0" err="1"/>
              <a:t>Representations</a:t>
            </a:r>
            <a:r>
              <a:rPr lang="fr-FR" sz="3600" dirty="0"/>
              <a:t> to </a:t>
            </a:r>
            <a:r>
              <a:rPr lang="fr-FR" sz="3600" dirty="0" err="1"/>
              <a:t>Disentangle</a:t>
            </a:r>
            <a:r>
              <a:rPr lang="fr-FR" sz="3600" dirty="0"/>
              <a:t> Manifolds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2" y="1803403"/>
            <a:ext cx="4958643" cy="4445000"/>
          </a:xfrm>
        </p:spPr>
        <p:txBody>
          <a:bodyPr>
            <a:normAutofit/>
          </a:bodyPr>
          <a:lstStyle/>
          <a:p>
            <a:r>
              <a:rPr lang="fr-FR" dirty="0" smtClean="0"/>
              <a:t>Encoder/</a:t>
            </a:r>
            <a:r>
              <a:rPr lang="fr-FR" dirty="0" err="1" smtClean="0"/>
              <a:t>decoder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r>
              <a:rPr lang="fr-FR" dirty="0" smtClean="0"/>
              <a:t>: </a:t>
            </a:r>
            <a:r>
              <a:rPr lang="fr-FR" dirty="0" err="1" smtClean="0"/>
              <a:t>maps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/>
              <a:t> </a:t>
            </a:r>
            <a:r>
              <a:rPr lang="fr-FR" dirty="0" smtClean="0"/>
              <a:t>&amp; </a:t>
            </a:r>
            <a:r>
              <a:rPr lang="fr-FR" dirty="0" err="1" smtClean="0"/>
              <a:t>high-levels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Encoder </a:t>
            </a: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inference</a:t>
            </a:r>
            <a:r>
              <a:rPr lang="fr-FR" dirty="0" smtClean="0"/>
              <a:t>: </a:t>
            </a:r>
            <a:r>
              <a:rPr lang="fr-FR" dirty="0" err="1" smtClean="0"/>
              <a:t>interpret</a:t>
            </a:r>
            <a:r>
              <a:rPr lang="fr-FR" dirty="0" smtClean="0"/>
              <a:t> the data </a:t>
            </a:r>
            <a:r>
              <a:rPr lang="fr-FR" dirty="0" err="1" smtClean="0"/>
              <a:t>at</a:t>
            </a:r>
            <a:r>
              <a:rPr lang="fr-FR" dirty="0" smtClean="0"/>
              <a:t> the abstract </a:t>
            </a:r>
            <a:r>
              <a:rPr lang="fr-FR" dirty="0" err="1" smtClean="0"/>
              <a:t>level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Decoder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generate</a:t>
            </a:r>
            <a:r>
              <a:rPr lang="fr-FR" dirty="0" smtClean="0"/>
              <a:t> new configurations</a:t>
            </a:r>
          </a:p>
          <a:p>
            <a:pPr>
              <a:lnSpc>
                <a:spcPct val="60000"/>
              </a:lnSpc>
            </a:pPr>
            <a:endParaRPr lang="fr-FR" dirty="0"/>
          </a:p>
          <a:p>
            <a:r>
              <a:rPr lang="fr-FR" dirty="0" smtClean="0"/>
              <a:t>Encoder </a:t>
            </a:r>
            <a:r>
              <a:rPr lang="fr-FR" dirty="0" err="1" smtClean="0"/>
              <a:t>flattens</a:t>
            </a:r>
            <a:r>
              <a:rPr lang="fr-FR" dirty="0" smtClean="0"/>
              <a:t> and </a:t>
            </a:r>
            <a:r>
              <a:rPr lang="fr-FR" dirty="0" err="1" smtClean="0"/>
              <a:t>disentangles</a:t>
            </a:r>
            <a:r>
              <a:rPr lang="fr-FR" dirty="0" smtClean="0"/>
              <a:t> the data manifold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6147260" y="4123950"/>
            <a:ext cx="1716537" cy="1794863"/>
          </a:xfrm>
          <a:custGeom>
            <a:avLst/>
            <a:gdLst>
              <a:gd name="connsiteX0" fmla="*/ 236635 w 1716537"/>
              <a:gd name="connsiteY0" fmla="*/ 1049627 h 1794863"/>
              <a:gd name="connsiteX1" fmla="*/ 268121 w 1716537"/>
              <a:gd name="connsiteY1" fmla="*/ 871191 h 1794863"/>
              <a:gd name="connsiteX2" fmla="*/ 320597 w 1716537"/>
              <a:gd name="connsiteY2" fmla="*/ 787221 h 1794863"/>
              <a:gd name="connsiteX3" fmla="*/ 383569 w 1716537"/>
              <a:gd name="connsiteY3" fmla="*/ 682258 h 1794863"/>
              <a:gd name="connsiteX4" fmla="*/ 404559 w 1716537"/>
              <a:gd name="connsiteY4" fmla="*/ 650769 h 1794863"/>
              <a:gd name="connsiteX5" fmla="*/ 446540 w 1716537"/>
              <a:gd name="connsiteY5" fmla="*/ 619280 h 1794863"/>
              <a:gd name="connsiteX6" fmla="*/ 488521 w 1716537"/>
              <a:gd name="connsiteY6" fmla="*/ 577295 h 1794863"/>
              <a:gd name="connsiteX7" fmla="*/ 551493 w 1716537"/>
              <a:gd name="connsiteY7" fmla="*/ 535310 h 1794863"/>
              <a:gd name="connsiteX8" fmla="*/ 614464 w 1716537"/>
              <a:gd name="connsiteY8" fmla="*/ 472333 h 1794863"/>
              <a:gd name="connsiteX9" fmla="*/ 687931 w 1716537"/>
              <a:gd name="connsiteY9" fmla="*/ 440844 h 1794863"/>
              <a:gd name="connsiteX10" fmla="*/ 729912 w 1716537"/>
              <a:gd name="connsiteY10" fmla="*/ 419851 h 1794863"/>
              <a:gd name="connsiteX11" fmla="*/ 782389 w 1716537"/>
              <a:gd name="connsiteY11" fmla="*/ 398859 h 1794863"/>
              <a:gd name="connsiteX12" fmla="*/ 950313 w 1716537"/>
              <a:gd name="connsiteY12" fmla="*/ 419851 h 1794863"/>
              <a:gd name="connsiteX13" fmla="*/ 1044770 w 1716537"/>
              <a:gd name="connsiteY13" fmla="*/ 493325 h 1794863"/>
              <a:gd name="connsiteX14" fmla="*/ 1065761 w 1716537"/>
              <a:gd name="connsiteY14" fmla="*/ 535310 h 1794863"/>
              <a:gd name="connsiteX15" fmla="*/ 1139228 w 1716537"/>
              <a:gd name="connsiteY15" fmla="*/ 598288 h 1794863"/>
              <a:gd name="connsiteX16" fmla="*/ 1170714 w 1716537"/>
              <a:gd name="connsiteY16" fmla="*/ 640273 h 1794863"/>
              <a:gd name="connsiteX17" fmla="*/ 1254676 w 1716537"/>
              <a:gd name="connsiteY17" fmla="*/ 703250 h 1794863"/>
              <a:gd name="connsiteX18" fmla="*/ 1296657 w 1716537"/>
              <a:gd name="connsiteY18" fmla="*/ 713747 h 1794863"/>
              <a:gd name="connsiteX19" fmla="*/ 1359628 w 1716537"/>
              <a:gd name="connsiteY19" fmla="*/ 734739 h 1794863"/>
              <a:gd name="connsiteX20" fmla="*/ 1433095 w 1716537"/>
              <a:gd name="connsiteY20" fmla="*/ 713747 h 1794863"/>
              <a:gd name="connsiteX21" fmla="*/ 1517057 w 1716537"/>
              <a:gd name="connsiteY21" fmla="*/ 661265 h 1794863"/>
              <a:gd name="connsiteX22" fmla="*/ 1538048 w 1716537"/>
              <a:gd name="connsiteY22" fmla="*/ 629777 h 1794863"/>
              <a:gd name="connsiteX23" fmla="*/ 1580029 w 1716537"/>
              <a:gd name="connsiteY23" fmla="*/ 587792 h 1794863"/>
              <a:gd name="connsiteX24" fmla="*/ 1590524 w 1716537"/>
              <a:gd name="connsiteY24" fmla="*/ 556303 h 1794863"/>
              <a:gd name="connsiteX25" fmla="*/ 1601019 w 1716537"/>
              <a:gd name="connsiteY25" fmla="*/ 430347 h 1794863"/>
              <a:gd name="connsiteX26" fmla="*/ 1590524 w 1716537"/>
              <a:gd name="connsiteY26" fmla="*/ 146948 h 1794863"/>
              <a:gd name="connsiteX27" fmla="*/ 1580029 w 1716537"/>
              <a:gd name="connsiteY27" fmla="*/ 115459 h 1794863"/>
              <a:gd name="connsiteX28" fmla="*/ 1548543 w 1716537"/>
              <a:gd name="connsiteY28" fmla="*/ 62978 h 1794863"/>
              <a:gd name="connsiteX29" fmla="*/ 1485571 w 1716537"/>
              <a:gd name="connsiteY29" fmla="*/ 31489 h 1794863"/>
              <a:gd name="connsiteX30" fmla="*/ 1359628 w 1716537"/>
              <a:gd name="connsiteY30" fmla="*/ 0 h 1794863"/>
              <a:gd name="connsiteX31" fmla="*/ 1244180 w 1716537"/>
              <a:gd name="connsiteY31" fmla="*/ 10497 h 1794863"/>
              <a:gd name="connsiteX32" fmla="*/ 1181209 w 1716537"/>
              <a:gd name="connsiteY32" fmla="*/ 73474 h 1794863"/>
              <a:gd name="connsiteX33" fmla="*/ 1076256 w 1716537"/>
              <a:gd name="connsiteY33" fmla="*/ 262407 h 1794863"/>
              <a:gd name="connsiteX34" fmla="*/ 1013285 w 1716537"/>
              <a:gd name="connsiteY34" fmla="*/ 377866 h 1794863"/>
              <a:gd name="connsiteX35" fmla="*/ 992294 w 1716537"/>
              <a:gd name="connsiteY35" fmla="*/ 503821 h 1794863"/>
              <a:gd name="connsiteX36" fmla="*/ 1013285 w 1716537"/>
              <a:gd name="connsiteY36" fmla="*/ 892183 h 1794863"/>
              <a:gd name="connsiteX37" fmla="*/ 1044770 w 1716537"/>
              <a:gd name="connsiteY37" fmla="*/ 923672 h 1794863"/>
              <a:gd name="connsiteX38" fmla="*/ 1076256 w 1716537"/>
              <a:gd name="connsiteY38" fmla="*/ 965657 h 1794863"/>
              <a:gd name="connsiteX39" fmla="*/ 1128732 w 1716537"/>
              <a:gd name="connsiteY39" fmla="*/ 986650 h 1794863"/>
              <a:gd name="connsiteX40" fmla="*/ 1191704 w 1716537"/>
              <a:gd name="connsiteY40" fmla="*/ 1007642 h 1794863"/>
              <a:gd name="connsiteX41" fmla="*/ 1496067 w 1716537"/>
              <a:gd name="connsiteY41" fmla="*/ 1028635 h 1794863"/>
              <a:gd name="connsiteX42" fmla="*/ 1601019 w 1716537"/>
              <a:gd name="connsiteY42" fmla="*/ 1039131 h 1794863"/>
              <a:gd name="connsiteX43" fmla="*/ 1684982 w 1716537"/>
              <a:gd name="connsiteY43" fmla="*/ 1081116 h 1794863"/>
              <a:gd name="connsiteX44" fmla="*/ 1705972 w 1716537"/>
              <a:gd name="connsiteY44" fmla="*/ 1165086 h 1794863"/>
              <a:gd name="connsiteX45" fmla="*/ 1716467 w 1716537"/>
              <a:gd name="connsiteY45" fmla="*/ 1217568 h 1794863"/>
              <a:gd name="connsiteX46" fmla="*/ 1705972 w 1716537"/>
              <a:gd name="connsiteY46" fmla="*/ 1500967 h 1794863"/>
              <a:gd name="connsiteX47" fmla="*/ 1674486 w 1716537"/>
              <a:gd name="connsiteY47" fmla="*/ 1542952 h 1794863"/>
              <a:gd name="connsiteX48" fmla="*/ 1653496 w 1716537"/>
              <a:gd name="connsiteY48" fmla="*/ 1584937 h 1794863"/>
              <a:gd name="connsiteX49" fmla="*/ 1485571 w 1716537"/>
              <a:gd name="connsiteY49" fmla="*/ 1679404 h 1794863"/>
              <a:gd name="connsiteX50" fmla="*/ 1338638 w 1716537"/>
              <a:gd name="connsiteY50" fmla="*/ 1742381 h 1794863"/>
              <a:gd name="connsiteX51" fmla="*/ 1181209 w 1716537"/>
              <a:gd name="connsiteY51" fmla="*/ 1763374 h 1794863"/>
              <a:gd name="connsiteX52" fmla="*/ 918827 w 1716537"/>
              <a:gd name="connsiteY52" fmla="*/ 1689900 h 1794863"/>
              <a:gd name="connsiteX53" fmla="*/ 834865 w 1716537"/>
              <a:gd name="connsiteY53" fmla="*/ 1605930 h 1794863"/>
              <a:gd name="connsiteX54" fmla="*/ 803379 w 1716537"/>
              <a:gd name="connsiteY54" fmla="*/ 1584937 h 1794863"/>
              <a:gd name="connsiteX55" fmla="*/ 740408 w 1716537"/>
              <a:gd name="connsiteY55" fmla="*/ 1532456 h 1794863"/>
              <a:gd name="connsiteX56" fmla="*/ 677436 w 1716537"/>
              <a:gd name="connsiteY56" fmla="*/ 1511463 h 1794863"/>
              <a:gd name="connsiteX57" fmla="*/ 645950 w 1716537"/>
              <a:gd name="connsiteY57" fmla="*/ 1500967 h 1794863"/>
              <a:gd name="connsiteX58" fmla="*/ 436045 w 1716537"/>
              <a:gd name="connsiteY58" fmla="*/ 1521960 h 1794863"/>
              <a:gd name="connsiteX59" fmla="*/ 404559 w 1716537"/>
              <a:gd name="connsiteY59" fmla="*/ 1532456 h 1794863"/>
              <a:gd name="connsiteX60" fmla="*/ 383569 w 1716537"/>
              <a:gd name="connsiteY60" fmla="*/ 1563945 h 1794863"/>
              <a:gd name="connsiteX61" fmla="*/ 373073 w 1716537"/>
              <a:gd name="connsiteY61" fmla="*/ 1626922 h 1794863"/>
              <a:gd name="connsiteX62" fmla="*/ 404559 w 1716537"/>
              <a:gd name="connsiteY62" fmla="*/ 1721389 h 1794863"/>
              <a:gd name="connsiteX63" fmla="*/ 457035 w 1716537"/>
              <a:gd name="connsiteY63" fmla="*/ 1752877 h 1794863"/>
              <a:gd name="connsiteX64" fmla="*/ 509512 w 1716537"/>
              <a:gd name="connsiteY64" fmla="*/ 1773870 h 1794863"/>
              <a:gd name="connsiteX65" fmla="*/ 645950 w 1716537"/>
              <a:gd name="connsiteY65" fmla="*/ 1794863 h 1794863"/>
              <a:gd name="connsiteX66" fmla="*/ 750903 w 1716537"/>
              <a:gd name="connsiteY66" fmla="*/ 1784366 h 1794863"/>
              <a:gd name="connsiteX67" fmla="*/ 792884 w 1716537"/>
              <a:gd name="connsiteY67" fmla="*/ 1742381 h 1794863"/>
              <a:gd name="connsiteX68" fmla="*/ 855856 w 1716537"/>
              <a:gd name="connsiteY68" fmla="*/ 1605930 h 1794863"/>
              <a:gd name="connsiteX69" fmla="*/ 866351 w 1716537"/>
              <a:gd name="connsiteY69" fmla="*/ 1511463 h 1794863"/>
              <a:gd name="connsiteX70" fmla="*/ 876846 w 1716537"/>
              <a:gd name="connsiteY70" fmla="*/ 1448486 h 1794863"/>
              <a:gd name="connsiteX71" fmla="*/ 834865 w 1716537"/>
              <a:gd name="connsiteY71" fmla="*/ 1228064 h 1794863"/>
              <a:gd name="connsiteX72" fmla="*/ 792884 w 1716537"/>
              <a:gd name="connsiteY72" fmla="*/ 1165086 h 1794863"/>
              <a:gd name="connsiteX73" fmla="*/ 761398 w 1716537"/>
              <a:gd name="connsiteY73" fmla="*/ 1112605 h 1794863"/>
              <a:gd name="connsiteX74" fmla="*/ 677436 w 1716537"/>
              <a:gd name="connsiteY74" fmla="*/ 1049627 h 1794863"/>
              <a:gd name="connsiteX75" fmla="*/ 603969 w 1716537"/>
              <a:gd name="connsiteY75" fmla="*/ 997146 h 1794863"/>
              <a:gd name="connsiteX76" fmla="*/ 561988 w 1716537"/>
              <a:gd name="connsiteY76" fmla="*/ 976153 h 1794863"/>
              <a:gd name="connsiteX77" fmla="*/ 499017 w 1716537"/>
              <a:gd name="connsiteY77" fmla="*/ 923672 h 1794863"/>
              <a:gd name="connsiteX78" fmla="*/ 467531 w 1716537"/>
              <a:gd name="connsiteY78" fmla="*/ 871191 h 1794863"/>
              <a:gd name="connsiteX79" fmla="*/ 446540 w 1716537"/>
              <a:gd name="connsiteY79" fmla="*/ 787221 h 1794863"/>
              <a:gd name="connsiteX80" fmla="*/ 436045 w 1716537"/>
              <a:gd name="connsiteY80" fmla="*/ 314889 h 1794863"/>
              <a:gd name="connsiteX81" fmla="*/ 404559 w 1716537"/>
              <a:gd name="connsiteY81" fmla="*/ 272903 h 1794863"/>
              <a:gd name="connsiteX82" fmla="*/ 341588 w 1716537"/>
              <a:gd name="connsiteY82" fmla="*/ 230918 h 1794863"/>
              <a:gd name="connsiteX83" fmla="*/ 278616 w 1716537"/>
              <a:gd name="connsiteY83" fmla="*/ 199430 h 1794863"/>
              <a:gd name="connsiteX84" fmla="*/ 110692 w 1716537"/>
              <a:gd name="connsiteY84" fmla="*/ 209926 h 1794863"/>
              <a:gd name="connsiteX85" fmla="*/ 79206 w 1716537"/>
              <a:gd name="connsiteY85" fmla="*/ 241415 h 1794863"/>
              <a:gd name="connsiteX86" fmla="*/ 37225 w 1716537"/>
              <a:gd name="connsiteY86" fmla="*/ 314889 h 1794863"/>
              <a:gd name="connsiteX87" fmla="*/ 16234 w 1716537"/>
              <a:gd name="connsiteY87" fmla="*/ 346377 h 1794863"/>
              <a:gd name="connsiteX88" fmla="*/ 16234 w 1716537"/>
              <a:gd name="connsiteY88" fmla="*/ 503821 h 1794863"/>
              <a:gd name="connsiteX89" fmla="*/ 37225 w 1716537"/>
              <a:gd name="connsiteY89" fmla="*/ 524814 h 179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537" h="1794863">
                <a:moveTo>
                  <a:pt x="236635" y="1049627"/>
                </a:moveTo>
                <a:cubicBezTo>
                  <a:pt x="247130" y="990148"/>
                  <a:pt x="252231" y="929461"/>
                  <a:pt x="268121" y="871191"/>
                </a:cubicBezTo>
                <a:cubicBezTo>
                  <a:pt x="273808" y="850335"/>
                  <a:pt x="308254" y="809439"/>
                  <a:pt x="320597" y="787221"/>
                </a:cubicBezTo>
                <a:cubicBezTo>
                  <a:pt x="389759" y="662720"/>
                  <a:pt x="315751" y="777213"/>
                  <a:pt x="383569" y="682258"/>
                </a:cubicBezTo>
                <a:cubicBezTo>
                  <a:pt x="390901" y="671993"/>
                  <a:pt x="395640" y="659689"/>
                  <a:pt x="404559" y="650769"/>
                </a:cubicBezTo>
                <a:cubicBezTo>
                  <a:pt x="416928" y="638399"/>
                  <a:pt x="433376" y="630800"/>
                  <a:pt x="446540" y="619280"/>
                </a:cubicBezTo>
                <a:cubicBezTo>
                  <a:pt x="461434" y="606247"/>
                  <a:pt x="473067" y="589659"/>
                  <a:pt x="488521" y="577295"/>
                </a:cubicBezTo>
                <a:cubicBezTo>
                  <a:pt x="508220" y="561534"/>
                  <a:pt x="536357" y="555493"/>
                  <a:pt x="551493" y="535310"/>
                </a:cubicBezTo>
                <a:cubicBezTo>
                  <a:pt x="582565" y="493876"/>
                  <a:pt x="574179" y="495355"/>
                  <a:pt x="614464" y="472333"/>
                </a:cubicBezTo>
                <a:cubicBezTo>
                  <a:pt x="684089" y="432544"/>
                  <a:pt x="629054" y="466080"/>
                  <a:pt x="687931" y="440844"/>
                </a:cubicBezTo>
                <a:cubicBezTo>
                  <a:pt x="702311" y="434680"/>
                  <a:pt x="715615" y="426206"/>
                  <a:pt x="729912" y="419851"/>
                </a:cubicBezTo>
                <a:cubicBezTo>
                  <a:pt x="747128" y="412199"/>
                  <a:pt x="764897" y="405856"/>
                  <a:pt x="782389" y="398859"/>
                </a:cubicBezTo>
                <a:cubicBezTo>
                  <a:pt x="838364" y="405856"/>
                  <a:pt x="895891" y="405007"/>
                  <a:pt x="950313" y="419851"/>
                </a:cubicBezTo>
                <a:cubicBezTo>
                  <a:pt x="969568" y="425103"/>
                  <a:pt x="1028434" y="470452"/>
                  <a:pt x="1044770" y="493325"/>
                </a:cubicBezTo>
                <a:cubicBezTo>
                  <a:pt x="1053864" y="506058"/>
                  <a:pt x="1056667" y="522577"/>
                  <a:pt x="1065761" y="535310"/>
                </a:cubicBezTo>
                <a:cubicBezTo>
                  <a:pt x="1094323" y="575300"/>
                  <a:pt x="1103395" y="562452"/>
                  <a:pt x="1139228" y="598288"/>
                </a:cubicBezTo>
                <a:cubicBezTo>
                  <a:pt x="1151597" y="610658"/>
                  <a:pt x="1158345" y="627903"/>
                  <a:pt x="1170714" y="640273"/>
                </a:cubicBezTo>
                <a:cubicBezTo>
                  <a:pt x="1174139" y="643698"/>
                  <a:pt x="1237718" y="695981"/>
                  <a:pt x="1254676" y="703250"/>
                </a:cubicBezTo>
                <a:cubicBezTo>
                  <a:pt x="1267934" y="708933"/>
                  <a:pt x="1282841" y="709602"/>
                  <a:pt x="1296657" y="713747"/>
                </a:cubicBezTo>
                <a:cubicBezTo>
                  <a:pt x="1317850" y="720105"/>
                  <a:pt x="1359628" y="734739"/>
                  <a:pt x="1359628" y="734739"/>
                </a:cubicBezTo>
                <a:cubicBezTo>
                  <a:pt x="1384117" y="727742"/>
                  <a:pt x="1409585" y="723544"/>
                  <a:pt x="1433095" y="713747"/>
                </a:cubicBezTo>
                <a:cubicBezTo>
                  <a:pt x="1449973" y="706714"/>
                  <a:pt x="1497299" y="674439"/>
                  <a:pt x="1517057" y="661265"/>
                </a:cubicBezTo>
                <a:cubicBezTo>
                  <a:pt x="1524054" y="650769"/>
                  <a:pt x="1529839" y="639355"/>
                  <a:pt x="1538048" y="629777"/>
                </a:cubicBezTo>
                <a:cubicBezTo>
                  <a:pt x="1550927" y="614750"/>
                  <a:pt x="1568527" y="603897"/>
                  <a:pt x="1580029" y="587792"/>
                </a:cubicBezTo>
                <a:cubicBezTo>
                  <a:pt x="1586459" y="578789"/>
                  <a:pt x="1587026" y="566799"/>
                  <a:pt x="1590524" y="556303"/>
                </a:cubicBezTo>
                <a:cubicBezTo>
                  <a:pt x="1594022" y="514318"/>
                  <a:pt x="1601019" y="472478"/>
                  <a:pt x="1601019" y="430347"/>
                </a:cubicBezTo>
                <a:cubicBezTo>
                  <a:pt x="1601019" y="335816"/>
                  <a:pt x="1596811" y="241270"/>
                  <a:pt x="1590524" y="146948"/>
                </a:cubicBezTo>
                <a:cubicBezTo>
                  <a:pt x="1589788" y="135909"/>
                  <a:pt x="1584977" y="125355"/>
                  <a:pt x="1580029" y="115459"/>
                </a:cubicBezTo>
                <a:cubicBezTo>
                  <a:pt x="1570906" y="97212"/>
                  <a:pt x="1561819" y="78468"/>
                  <a:pt x="1548543" y="62978"/>
                </a:cubicBezTo>
                <a:cubicBezTo>
                  <a:pt x="1530946" y="42446"/>
                  <a:pt x="1508769" y="40189"/>
                  <a:pt x="1485571" y="31489"/>
                </a:cubicBezTo>
                <a:cubicBezTo>
                  <a:pt x="1402005" y="149"/>
                  <a:pt x="1462409" y="14685"/>
                  <a:pt x="1359628" y="0"/>
                </a:cubicBezTo>
                <a:cubicBezTo>
                  <a:pt x="1321145" y="3499"/>
                  <a:pt x="1279910" y="-4217"/>
                  <a:pt x="1244180" y="10497"/>
                </a:cubicBezTo>
                <a:cubicBezTo>
                  <a:pt x="1216730" y="21801"/>
                  <a:pt x="1199020" y="49724"/>
                  <a:pt x="1181209" y="73474"/>
                </a:cubicBezTo>
                <a:cubicBezTo>
                  <a:pt x="1131039" y="140373"/>
                  <a:pt x="1114316" y="191717"/>
                  <a:pt x="1076256" y="262407"/>
                </a:cubicBezTo>
                <a:cubicBezTo>
                  <a:pt x="974629" y="451161"/>
                  <a:pt x="1120694" y="163023"/>
                  <a:pt x="1013285" y="377866"/>
                </a:cubicBezTo>
                <a:cubicBezTo>
                  <a:pt x="1006288" y="419851"/>
                  <a:pt x="989997" y="461319"/>
                  <a:pt x="992294" y="503821"/>
                </a:cubicBezTo>
                <a:cubicBezTo>
                  <a:pt x="999291" y="633275"/>
                  <a:pt x="997206" y="763541"/>
                  <a:pt x="1013285" y="892183"/>
                </a:cubicBezTo>
                <a:cubicBezTo>
                  <a:pt x="1015126" y="906912"/>
                  <a:pt x="1035111" y="912402"/>
                  <a:pt x="1044770" y="923672"/>
                </a:cubicBezTo>
                <a:cubicBezTo>
                  <a:pt x="1056154" y="936954"/>
                  <a:pt x="1062262" y="955160"/>
                  <a:pt x="1076256" y="965657"/>
                </a:cubicBezTo>
                <a:cubicBezTo>
                  <a:pt x="1091327" y="976962"/>
                  <a:pt x="1111027" y="980211"/>
                  <a:pt x="1128732" y="986650"/>
                </a:cubicBezTo>
                <a:cubicBezTo>
                  <a:pt x="1149526" y="994212"/>
                  <a:pt x="1170239" y="1002275"/>
                  <a:pt x="1191704" y="1007642"/>
                </a:cubicBezTo>
                <a:cubicBezTo>
                  <a:pt x="1276661" y="1028883"/>
                  <a:pt x="1450879" y="1026670"/>
                  <a:pt x="1496067" y="1028635"/>
                </a:cubicBezTo>
                <a:cubicBezTo>
                  <a:pt x="1531051" y="1032134"/>
                  <a:pt x="1567143" y="1029720"/>
                  <a:pt x="1601019" y="1039131"/>
                </a:cubicBezTo>
                <a:cubicBezTo>
                  <a:pt x="1631169" y="1047507"/>
                  <a:pt x="1684982" y="1081116"/>
                  <a:pt x="1684982" y="1081116"/>
                </a:cubicBezTo>
                <a:cubicBezTo>
                  <a:pt x="1691979" y="1109106"/>
                  <a:pt x="1699485" y="1136973"/>
                  <a:pt x="1705972" y="1165086"/>
                </a:cubicBezTo>
                <a:cubicBezTo>
                  <a:pt x="1709983" y="1182470"/>
                  <a:pt x="1716467" y="1199728"/>
                  <a:pt x="1716467" y="1217568"/>
                </a:cubicBezTo>
                <a:cubicBezTo>
                  <a:pt x="1716467" y="1312099"/>
                  <a:pt x="1718068" y="1407213"/>
                  <a:pt x="1705972" y="1500967"/>
                </a:cubicBezTo>
                <a:cubicBezTo>
                  <a:pt x="1703734" y="1518316"/>
                  <a:pt x="1683757" y="1528117"/>
                  <a:pt x="1674486" y="1542952"/>
                </a:cubicBezTo>
                <a:cubicBezTo>
                  <a:pt x="1666194" y="1556221"/>
                  <a:pt x="1664559" y="1573873"/>
                  <a:pt x="1653496" y="1584937"/>
                </a:cubicBezTo>
                <a:cubicBezTo>
                  <a:pt x="1553118" y="1685325"/>
                  <a:pt x="1588337" y="1640251"/>
                  <a:pt x="1485571" y="1679404"/>
                </a:cubicBezTo>
                <a:cubicBezTo>
                  <a:pt x="1435776" y="1698375"/>
                  <a:pt x="1391513" y="1735771"/>
                  <a:pt x="1338638" y="1742381"/>
                </a:cubicBezTo>
                <a:cubicBezTo>
                  <a:pt x="1230129" y="1755946"/>
                  <a:pt x="1282598" y="1748888"/>
                  <a:pt x="1181209" y="1763374"/>
                </a:cubicBezTo>
                <a:cubicBezTo>
                  <a:pt x="1136719" y="1754007"/>
                  <a:pt x="981095" y="1738829"/>
                  <a:pt x="918827" y="1689900"/>
                </a:cubicBezTo>
                <a:cubicBezTo>
                  <a:pt x="887704" y="1665444"/>
                  <a:pt x="867798" y="1627888"/>
                  <a:pt x="834865" y="1605930"/>
                </a:cubicBezTo>
                <a:cubicBezTo>
                  <a:pt x="824370" y="1598932"/>
                  <a:pt x="813069" y="1593013"/>
                  <a:pt x="803379" y="1584937"/>
                </a:cubicBezTo>
                <a:cubicBezTo>
                  <a:pt x="775134" y="1561397"/>
                  <a:pt x="773910" y="1547347"/>
                  <a:pt x="740408" y="1532456"/>
                </a:cubicBezTo>
                <a:cubicBezTo>
                  <a:pt x="720189" y="1523469"/>
                  <a:pt x="698427" y="1518461"/>
                  <a:pt x="677436" y="1511463"/>
                </a:cubicBezTo>
                <a:lnTo>
                  <a:pt x="645950" y="1500967"/>
                </a:lnTo>
                <a:cubicBezTo>
                  <a:pt x="575982" y="1507965"/>
                  <a:pt x="505772" y="1512864"/>
                  <a:pt x="436045" y="1521960"/>
                </a:cubicBezTo>
                <a:cubicBezTo>
                  <a:pt x="425075" y="1523391"/>
                  <a:pt x="413198" y="1525545"/>
                  <a:pt x="404559" y="1532456"/>
                </a:cubicBezTo>
                <a:cubicBezTo>
                  <a:pt x="394709" y="1540337"/>
                  <a:pt x="390566" y="1553449"/>
                  <a:pt x="383569" y="1563945"/>
                </a:cubicBezTo>
                <a:cubicBezTo>
                  <a:pt x="380070" y="1584937"/>
                  <a:pt x="370261" y="1605827"/>
                  <a:pt x="373073" y="1626922"/>
                </a:cubicBezTo>
                <a:cubicBezTo>
                  <a:pt x="377459" y="1659823"/>
                  <a:pt x="386149" y="1693771"/>
                  <a:pt x="404559" y="1721389"/>
                </a:cubicBezTo>
                <a:cubicBezTo>
                  <a:pt x="415874" y="1738363"/>
                  <a:pt x="438790" y="1743753"/>
                  <a:pt x="457035" y="1752877"/>
                </a:cubicBezTo>
                <a:cubicBezTo>
                  <a:pt x="473886" y="1761303"/>
                  <a:pt x="491467" y="1768456"/>
                  <a:pt x="509512" y="1773870"/>
                </a:cubicBezTo>
                <a:cubicBezTo>
                  <a:pt x="543851" y="1784173"/>
                  <a:pt x="616696" y="1791206"/>
                  <a:pt x="645950" y="1794863"/>
                </a:cubicBezTo>
                <a:cubicBezTo>
                  <a:pt x="680934" y="1791364"/>
                  <a:pt x="717793" y="1796192"/>
                  <a:pt x="750903" y="1784366"/>
                </a:cubicBezTo>
                <a:cubicBezTo>
                  <a:pt x="769541" y="1777709"/>
                  <a:pt x="781535" y="1758595"/>
                  <a:pt x="792884" y="1742381"/>
                </a:cubicBezTo>
                <a:cubicBezTo>
                  <a:pt x="808875" y="1719535"/>
                  <a:pt x="846245" y="1628358"/>
                  <a:pt x="855856" y="1605930"/>
                </a:cubicBezTo>
                <a:cubicBezTo>
                  <a:pt x="859354" y="1574441"/>
                  <a:pt x="862164" y="1542868"/>
                  <a:pt x="866351" y="1511463"/>
                </a:cubicBezTo>
                <a:cubicBezTo>
                  <a:pt x="869163" y="1490368"/>
                  <a:pt x="879196" y="1469638"/>
                  <a:pt x="876846" y="1448486"/>
                </a:cubicBezTo>
                <a:cubicBezTo>
                  <a:pt x="868587" y="1374149"/>
                  <a:pt x="856111" y="1299778"/>
                  <a:pt x="834865" y="1228064"/>
                </a:cubicBezTo>
                <a:cubicBezTo>
                  <a:pt x="827698" y="1203874"/>
                  <a:pt x="806428" y="1186372"/>
                  <a:pt x="792884" y="1165086"/>
                </a:cubicBezTo>
                <a:cubicBezTo>
                  <a:pt x="781932" y="1147874"/>
                  <a:pt x="775823" y="1127031"/>
                  <a:pt x="761398" y="1112605"/>
                </a:cubicBezTo>
                <a:cubicBezTo>
                  <a:pt x="736661" y="1087865"/>
                  <a:pt x="705423" y="1070620"/>
                  <a:pt x="677436" y="1049627"/>
                </a:cubicBezTo>
                <a:cubicBezTo>
                  <a:pt x="659421" y="1036115"/>
                  <a:pt x="625449" y="1009422"/>
                  <a:pt x="603969" y="997146"/>
                </a:cubicBezTo>
                <a:cubicBezTo>
                  <a:pt x="590385" y="989383"/>
                  <a:pt x="575572" y="983916"/>
                  <a:pt x="561988" y="976153"/>
                </a:cubicBezTo>
                <a:cubicBezTo>
                  <a:pt x="538651" y="962816"/>
                  <a:pt x="515299" y="945384"/>
                  <a:pt x="499017" y="923672"/>
                </a:cubicBezTo>
                <a:cubicBezTo>
                  <a:pt x="486778" y="907351"/>
                  <a:pt x="476654" y="889438"/>
                  <a:pt x="467531" y="871191"/>
                </a:cubicBezTo>
                <a:cubicBezTo>
                  <a:pt x="456772" y="849671"/>
                  <a:pt x="450533" y="807187"/>
                  <a:pt x="446540" y="787221"/>
                </a:cubicBezTo>
                <a:cubicBezTo>
                  <a:pt x="452948" y="620595"/>
                  <a:pt x="471451" y="477773"/>
                  <a:pt x="436045" y="314889"/>
                </a:cubicBezTo>
                <a:cubicBezTo>
                  <a:pt x="432329" y="297795"/>
                  <a:pt x="417633" y="284526"/>
                  <a:pt x="404559" y="272903"/>
                </a:cubicBezTo>
                <a:cubicBezTo>
                  <a:pt x="385704" y="256141"/>
                  <a:pt x="362578" y="244913"/>
                  <a:pt x="341588" y="230918"/>
                </a:cubicBezTo>
                <a:cubicBezTo>
                  <a:pt x="300899" y="203790"/>
                  <a:pt x="322067" y="213915"/>
                  <a:pt x="278616" y="199430"/>
                </a:cubicBezTo>
                <a:cubicBezTo>
                  <a:pt x="222641" y="202929"/>
                  <a:pt x="165573" y="198371"/>
                  <a:pt x="110692" y="209926"/>
                </a:cubicBezTo>
                <a:cubicBezTo>
                  <a:pt x="96167" y="212984"/>
                  <a:pt x="88708" y="230012"/>
                  <a:pt x="79206" y="241415"/>
                </a:cubicBezTo>
                <a:cubicBezTo>
                  <a:pt x="55954" y="269319"/>
                  <a:pt x="55894" y="282214"/>
                  <a:pt x="37225" y="314889"/>
                </a:cubicBezTo>
                <a:cubicBezTo>
                  <a:pt x="30967" y="325842"/>
                  <a:pt x="23231" y="335881"/>
                  <a:pt x="16234" y="346377"/>
                </a:cubicBezTo>
                <a:cubicBezTo>
                  <a:pt x="-4715" y="409232"/>
                  <a:pt x="-6098" y="399598"/>
                  <a:pt x="16234" y="503821"/>
                </a:cubicBezTo>
                <a:cubicBezTo>
                  <a:pt x="18307" y="513497"/>
                  <a:pt x="30228" y="517816"/>
                  <a:pt x="37225" y="52481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047" tIns="45526" rIns="91047" bIns="45526" rtlCol="0" anchor="ctr"/>
          <a:lstStyle/>
          <a:p>
            <a:pPr algn="ctr" defTabSz="455285"/>
            <a:endParaRPr lang="fr-FR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6340038" y="2776159"/>
            <a:ext cx="0" cy="138550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329814" y="3268099"/>
            <a:ext cx="1005135" cy="373424"/>
          </a:xfrm>
          <a:prstGeom prst="rect">
            <a:avLst/>
          </a:prstGeom>
          <a:noFill/>
        </p:spPr>
        <p:txBody>
          <a:bodyPr wrap="none" lIns="91047" tIns="45526" rIns="91047" bIns="45526" rtlCol="0">
            <a:spAutoFit/>
          </a:bodyPr>
          <a:lstStyle/>
          <a:p>
            <a:pPr defTabSz="455285"/>
            <a:r>
              <a:rPr lang="fr-FR" i="1" dirty="0" smtClean="0">
                <a:solidFill>
                  <a:prstClr val="black"/>
                </a:solidFill>
                <a:latin typeface="Calibri"/>
              </a:rPr>
              <a:t>encoder</a:t>
            </a:r>
            <a:endParaRPr lang="fr-FR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33842" y="3200394"/>
            <a:ext cx="1651446" cy="373424"/>
          </a:xfrm>
          <a:prstGeom prst="rect">
            <a:avLst/>
          </a:prstGeom>
          <a:noFill/>
        </p:spPr>
        <p:txBody>
          <a:bodyPr wrap="none" lIns="91047" tIns="45526" rIns="91047" bIns="45526" rtlCol="0">
            <a:spAutoFit/>
          </a:bodyPr>
          <a:lstStyle/>
          <a:p>
            <a:pPr defTabSz="455285"/>
            <a:r>
              <a:rPr lang="fr-FR" i="1" dirty="0" err="1">
                <a:solidFill>
                  <a:prstClr val="black"/>
                </a:solidFill>
                <a:latin typeface="Calibri"/>
              </a:rPr>
              <a:t>d</a:t>
            </a:r>
            <a:r>
              <a:rPr lang="fr-FR" i="1" dirty="0" err="1" smtClean="0">
                <a:solidFill>
                  <a:prstClr val="black"/>
                </a:solidFill>
                <a:latin typeface="Calibri"/>
              </a:rPr>
              <a:t>ecoder</a:t>
            </a:r>
            <a:r>
              <a:rPr lang="fr-FR" i="1" dirty="0" smtClean="0">
                <a:solidFill>
                  <a:prstClr val="black"/>
                </a:solidFill>
                <a:latin typeface="Calibri"/>
              </a:rPr>
              <a:t> P(</a:t>
            </a:r>
            <a:r>
              <a:rPr lang="fr-FR" i="1" dirty="0" err="1" smtClean="0">
                <a:solidFill>
                  <a:prstClr val="black"/>
                </a:solidFill>
                <a:latin typeface="Calibri"/>
              </a:rPr>
              <a:t>x|h</a:t>
            </a:r>
            <a:r>
              <a:rPr lang="fr-FR" i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fr-FR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5909736" y="1955669"/>
            <a:ext cx="1413461" cy="631586"/>
          </a:xfrm>
          <a:custGeom>
            <a:avLst/>
            <a:gdLst>
              <a:gd name="connsiteX0" fmla="*/ 0 w 1206956"/>
              <a:gd name="connsiteY0" fmla="*/ 587791 h 587791"/>
              <a:gd name="connsiteX1" fmla="*/ 73467 w 1206956"/>
              <a:gd name="connsiteY1" fmla="*/ 503821 h 587791"/>
              <a:gd name="connsiteX2" fmla="*/ 178420 w 1206956"/>
              <a:gd name="connsiteY2" fmla="*/ 430347 h 587791"/>
              <a:gd name="connsiteX3" fmla="*/ 220401 w 1206956"/>
              <a:gd name="connsiteY3" fmla="*/ 388362 h 587791"/>
              <a:gd name="connsiteX4" fmla="*/ 314858 w 1206956"/>
              <a:gd name="connsiteY4" fmla="*/ 325384 h 587791"/>
              <a:gd name="connsiteX5" fmla="*/ 356839 w 1206956"/>
              <a:gd name="connsiteY5" fmla="*/ 293896 h 587791"/>
              <a:gd name="connsiteX6" fmla="*/ 388325 w 1206956"/>
              <a:gd name="connsiteY6" fmla="*/ 283399 h 587791"/>
              <a:gd name="connsiteX7" fmla="*/ 451296 w 1206956"/>
              <a:gd name="connsiteY7" fmla="*/ 241414 h 587791"/>
              <a:gd name="connsiteX8" fmla="*/ 482782 w 1206956"/>
              <a:gd name="connsiteY8" fmla="*/ 220422 h 587791"/>
              <a:gd name="connsiteX9" fmla="*/ 514268 w 1206956"/>
              <a:gd name="connsiteY9" fmla="*/ 209925 h 587791"/>
              <a:gd name="connsiteX10" fmla="*/ 566744 w 1206956"/>
              <a:gd name="connsiteY10" fmla="*/ 178437 h 587791"/>
              <a:gd name="connsiteX11" fmla="*/ 629716 w 1206956"/>
              <a:gd name="connsiteY11" fmla="*/ 167940 h 587791"/>
              <a:gd name="connsiteX12" fmla="*/ 829126 w 1206956"/>
              <a:gd name="connsiteY12" fmla="*/ 188933 h 587791"/>
              <a:gd name="connsiteX13" fmla="*/ 923583 w 1206956"/>
              <a:gd name="connsiteY13" fmla="*/ 241414 h 587791"/>
              <a:gd name="connsiteX14" fmla="*/ 986555 w 1206956"/>
              <a:gd name="connsiteY14" fmla="*/ 283399 h 587791"/>
              <a:gd name="connsiteX15" fmla="*/ 1091508 w 1206956"/>
              <a:gd name="connsiteY15" fmla="*/ 304392 h 587791"/>
              <a:gd name="connsiteX16" fmla="*/ 1185965 w 1206956"/>
              <a:gd name="connsiteY16" fmla="*/ 293896 h 587791"/>
              <a:gd name="connsiteX17" fmla="*/ 1196460 w 1206956"/>
              <a:gd name="connsiteY17" fmla="*/ 262407 h 587791"/>
              <a:gd name="connsiteX18" fmla="*/ 1206956 w 1206956"/>
              <a:gd name="connsiteY18" fmla="*/ 209925 h 587791"/>
              <a:gd name="connsiteX19" fmla="*/ 1196460 w 1206956"/>
              <a:gd name="connsiteY19" fmla="*/ 52481 h 587791"/>
              <a:gd name="connsiteX20" fmla="*/ 1185965 w 1206956"/>
              <a:gd name="connsiteY20" fmla="*/ 20993 h 587791"/>
              <a:gd name="connsiteX21" fmla="*/ 1154479 w 1206956"/>
              <a:gd name="connsiteY21" fmla="*/ 0 h 587791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629716 w 1289299"/>
              <a:gd name="connsiteY11" fmla="*/ 211735 h 631586"/>
              <a:gd name="connsiteX12" fmla="*/ 829126 w 1289299"/>
              <a:gd name="connsiteY12" fmla="*/ 232728 h 631586"/>
              <a:gd name="connsiteX13" fmla="*/ 923583 w 1289299"/>
              <a:gd name="connsiteY13" fmla="*/ 285209 h 631586"/>
              <a:gd name="connsiteX14" fmla="*/ 986555 w 1289299"/>
              <a:gd name="connsiteY14" fmla="*/ 327194 h 631586"/>
              <a:gd name="connsiteX15" fmla="*/ 1091508 w 1289299"/>
              <a:gd name="connsiteY15" fmla="*/ 348187 h 631586"/>
              <a:gd name="connsiteX16" fmla="*/ 1185965 w 1289299"/>
              <a:gd name="connsiteY16" fmla="*/ 337691 h 631586"/>
              <a:gd name="connsiteX17" fmla="*/ 1196460 w 1289299"/>
              <a:gd name="connsiteY17" fmla="*/ 306202 h 631586"/>
              <a:gd name="connsiteX18" fmla="*/ 1206956 w 1289299"/>
              <a:gd name="connsiteY18" fmla="*/ 253720 h 631586"/>
              <a:gd name="connsiteX19" fmla="*/ 1196460 w 1289299"/>
              <a:gd name="connsiteY19" fmla="*/ 96276 h 631586"/>
              <a:gd name="connsiteX20" fmla="*/ 1185965 w 1289299"/>
              <a:gd name="connsiteY20" fmla="*/ 64788 h 631586"/>
              <a:gd name="connsiteX21" fmla="*/ 1289299 w 1289299"/>
              <a:gd name="connsiteY21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629716 w 1289299"/>
              <a:gd name="connsiteY11" fmla="*/ 211735 h 631586"/>
              <a:gd name="connsiteX12" fmla="*/ 829126 w 1289299"/>
              <a:gd name="connsiteY12" fmla="*/ 232728 h 631586"/>
              <a:gd name="connsiteX13" fmla="*/ 923583 w 1289299"/>
              <a:gd name="connsiteY13" fmla="*/ 285209 h 631586"/>
              <a:gd name="connsiteX14" fmla="*/ 986555 w 1289299"/>
              <a:gd name="connsiteY14" fmla="*/ 327194 h 631586"/>
              <a:gd name="connsiteX15" fmla="*/ 1091508 w 1289299"/>
              <a:gd name="connsiteY15" fmla="*/ 348187 h 631586"/>
              <a:gd name="connsiteX16" fmla="*/ 1185965 w 1289299"/>
              <a:gd name="connsiteY16" fmla="*/ 337691 h 631586"/>
              <a:gd name="connsiteX17" fmla="*/ 1196460 w 1289299"/>
              <a:gd name="connsiteY17" fmla="*/ 306202 h 631586"/>
              <a:gd name="connsiteX18" fmla="*/ 1206956 w 1289299"/>
              <a:gd name="connsiteY18" fmla="*/ 253720 h 631586"/>
              <a:gd name="connsiteX19" fmla="*/ 1196460 w 1289299"/>
              <a:gd name="connsiteY19" fmla="*/ 96276 h 631586"/>
              <a:gd name="connsiteX20" fmla="*/ 1275846 w 1289299"/>
              <a:gd name="connsiteY20" fmla="*/ 92160 h 631586"/>
              <a:gd name="connsiteX21" fmla="*/ 1289299 w 1289299"/>
              <a:gd name="connsiteY21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629716 w 1289299"/>
              <a:gd name="connsiteY11" fmla="*/ 211735 h 631586"/>
              <a:gd name="connsiteX12" fmla="*/ 829126 w 1289299"/>
              <a:gd name="connsiteY12" fmla="*/ 232728 h 631586"/>
              <a:gd name="connsiteX13" fmla="*/ 923583 w 1289299"/>
              <a:gd name="connsiteY13" fmla="*/ 285209 h 631586"/>
              <a:gd name="connsiteX14" fmla="*/ 986555 w 1289299"/>
              <a:gd name="connsiteY14" fmla="*/ 327194 h 631586"/>
              <a:gd name="connsiteX15" fmla="*/ 1091508 w 1289299"/>
              <a:gd name="connsiteY15" fmla="*/ 348187 h 631586"/>
              <a:gd name="connsiteX16" fmla="*/ 1185965 w 1289299"/>
              <a:gd name="connsiteY16" fmla="*/ 337691 h 631586"/>
              <a:gd name="connsiteX17" fmla="*/ 1196460 w 1289299"/>
              <a:gd name="connsiteY17" fmla="*/ 306202 h 631586"/>
              <a:gd name="connsiteX18" fmla="*/ 1206956 w 1289299"/>
              <a:gd name="connsiteY18" fmla="*/ 253720 h 631586"/>
              <a:gd name="connsiteX19" fmla="*/ 1275846 w 1289299"/>
              <a:gd name="connsiteY19" fmla="*/ 92160 h 631586"/>
              <a:gd name="connsiteX20" fmla="*/ 1289299 w 1289299"/>
              <a:gd name="connsiteY20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629716 w 1289299"/>
              <a:gd name="connsiteY11" fmla="*/ 211735 h 631586"/>
              <a:gd name="connsiteX12" fmla="*/ 829126 w 1289299"/>
              <a:gd name="connsiteY12" fmla="*/ 232728 h 631586"/>
              <a:gd name="connsiteX13" fmla="*/ 923583 w 1289299"/>
              <a:gd name="connsiteY13" fmla="*/ 285209 h 631586"/>
              <a:gd name="connsiteX14" fmla="*/ 986555 w 1289299"/>
              <a:gd name="connsiteY14" fmla="*/ 327194 h 631586"/>
              <a:gd name="connsiteX15" fmla="*/ 1091508 w 1289299"/>
              <a:gd name="connsiteY15" fmla="*/ 348187 h 631586"/>
              <a:gd name="connsiteX16" fmla="*/ 1196460 w 1289299"/>
              <a:gd name="connsiteY16" fmla="*/ 306202 h 631586"/>
              <a:gd name="connsiteX17" fmla="*/ 1206956 w 1289299"/>
              <a:gd name="connsiteY17" fmla="*/ 253720 h 631586"/>
              <a:gd name="connsiteX18" fmla="*/ 1275846 w 1289299"/>
              <a:gd name="connsiteY18" fmla="*/ 92160 h 631586"/>
              <a:gd name="connsiteX19" fmla="*/ 1289299 w 1289299"/>
              <a:gd name="connsiteY19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629716 w 1289299"/>
              <a:gd name="connsiteY11" fmla="*/ 211735 h 631586"/>
              <a:gd name="connsiteX12" fmla="*/ 829126 w 1289299"/>
              <a:gd name="connsiteY12" fmla="*/ 232728 h 631586"/>
              <a:gd name="connsiteX13" fmla="*/ 923583 w 1289299"/>
              <a:gd name="connsiteY13" fmla="*/ 285209 h 631586"/>
              <a:gd name="connsiteX14" fmla="*/ 986555 w 1289299"/>
              <a:gd name="connsiteY14" fmla="*/ 327194 h 631586"/>
              <a:gd name="connsiteX15" fmla="*/ 1091508 w 1289299"/>
              <a:gd name="connsiteY15" fmla="*/ 348187 h 631586"/>
              <a:gd name="connsiteX16" fmla="*/ 1206956 w 1289299"/>
              <a:gd name="connsiteY16" fmla="*/ 253720 h 631586"/>
              <a:gd name="connsiteX17" fmla="*/ 1275846 w 1289299"/>
              <a:gd name="connsiteY17" fmla="*/ 92160 h 631586"/>
              <a:gd name="connsiteX18" fmla="*/ 1289299 w 1289299"/>
              <a:gd name="connsiteY18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629716 w 1289299"/>
              <a:gd name="connsiteY11" fmla="*/ 211735 h 631586"/>
              <a:gd name="connsiteX12" fmla="*/ 829126 w 1289299"/>
              <a:gd name="connsiteY12" fmla="*/ 232728 h 631586"/>
              <a:gd name="connsiteX13" fmla="*/ 923583 w 1289299"/>
              <a:gd name="connsiteY13" fmla="*/ 285209 h 631586"/>
              <a:gd name="connsiteX14" fmla="*/ 986555 w 1289299"/>
              <a:gd name="connsiteY14" fmla="*/ 327194 h 631586"/>
              <a:gd name="connsiteX15" fmla="*/ 1206956 w 1289299"/>
              <a:gd name="connsiteY15" fmla="*/ 253720 h 631586"/>
              <a:gd name="connsiteX16" fmla="*/ 1275846 w 1289299"/>
              <a:gd name="connsiteY16" fmla="*/ 92160 h 631586"/>
              <a:gd name="connsiteX17" fmla="*/ 1289299 w 1289299"/>
              <a:gd name="connsiteY17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629716 w 1289299"/>
              <a:gd name="connsiteY11" fmla="*/ 211735 h 631586"/>
              <a:gd name="connsiteX12" fmla="*/ 829126 w 1289299"/>
              <a:gd name="connsiteY12" fmla="*/ 232728 h 631586"/>
              <a:gd name="connsiteX13" fmla="*/ 923583 w 1289299"/>
              <a:gd name="connsiteY13" fmla="*/ 285209 h 631586"/>
              <a:gd name="connsiteX14" fmla="*/ 1206956 w 1289299"/>
              <a:gd name="connsiteY14" fmla="*/ 253720 h 631586"/>
              <a:gd name="connsiteX15" fmla="*/ 1275846 w 1289299"/>
              <a:gd name="connsiteY15" fmla="*/ 92160 h 631586"/>
              <a:gd name="connsiteX16" fmla="*/ 1289299 w 1289299"/>
              <a:gd name="connsiteY16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629716 w 1289299"/>
              <a:gd name="connsiteY11" fmla="*/ 211735 h 631586"/>
              <a:gd name="connsiteX12" fmla="*/ 829126 w 1289299"/>
              <a:gd name="connsiteY12" fmla="*/ 232728 h 631586"/>
              <a:gd name="connsiteX13" fmla="*/ 923583 w 1289299"/>
              <a:gd name="connsiteY13" fmla="*/ 285209 h 631586"/>
              <a:gd name="connsiteX14" fmla="*/ 1275846 w 1289299"/>
              <a:gd name="connsiteY14" fmla="*/ 92160 h 631586"/>
              <a:gd name="connsiteX15" fmla="*/ 1289299 w 1289299"/>
              <a:gd name="connsiteY15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629716 w 1289299"/>
              <a:gd name="connsiteY11" fmla="*/ 211735 h 631586"/>
              <a:gd name="connsiteX12" fmla="*/ 923583 w 1289299"/>
              <a:gd name="connsiteY12" fmla="*/ 285209 h 631586"/>
              <a:gd name="connsiteX13" fmla="*/ 1275846 w 1289299"/>
              <a:gd name="connsiteY13" fmla="*/ 92160 h 631586"/>
              <a:gd name="connsiteX14" fmla="*/ 1289299 w 1289299"/>
              <a:gd name="connsiteY14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923583 w 1289299"/>
              <a:gd name="connsiteY11" fmla="*/ 285209 h 631586"/>
              <a:gd name="connsiteX12" fmla="*/ 1275846 w 1289299"/>
              <a:gd name="connsiteY12" fmla="*/ 92160 h 631586"/>
              <a:gd name="connsiteX13" fmla="*/ 1289299 w 1289299"/>
              <a:gd name="connsiteY13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898616 w 1289299"/>
              <a:gd name="connsiteY11" fmla="*/ 175722 h 631586"/>
              <a:gd name="connsiteX12" fmla="*/ 1275846 w 1289299"/>
              <a:gd name="connsiteY12" fmla="*/ 92160 h 631586"/>
              <a:gd name="connsiteX13" fmla="*/ 1289299 w 1289299"/>
              <a:gd name="connsiteY13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566744 w 1289299"/>
              <a:gd name="connsiteY10" fmla="*/ 222232 h 631586"/>
              <a:gd name="connsiteX11" fmla="*/ 898616 w 1289299"/>
              <a:gd name="connsiteY11" fmla="*/ 175722 h 631586"/>
              <a:gd name="connsiteX12" fmla="*/ 1225911 w 1289299"/>
              <a:gd name="connsiteY12" fmla="*/ 53840 h 631586"/>
              <a:gd name="connsiteX13" fmla="*/ 1289299 w 1289299"/>
              <a:gd name="connsiteY13" fmla="*/ 0 h 631586"/>
              <a:gd name="connsiteX0" fmla="*/ 0 w 1289299"/>
              <a:gd name="connsiteY0" fmla="*/ 631586 h 631586"/>
              <a:gd name="connsiteX1" fmla="*/ 73467 w 1289299"/>
              <a:gd name="connsiteY1" fmla="*/ 547616 h 631586"/>
              <a:gd name="connsiteX2" fmla="*/ 178420 w 1289299"/>
              <a:gd name="connsiteY2" fmla="*/ 474142 h 631586"/>
              <a:gd name="connsiteX3" fmla="*/ 220401 w 1289299"/>
              <a:gd name="connsiteY3" fmla="*/ 432157 h 631586"/>
              <a:gd name="connsiteX4" fmla="*/ 314858 w 1289299"/>
              <a:gd name="connsiteY4" fmla="*/ 369179 h 631586"/>
              <a:gd name="connsiteX5" fmla="*/ 356839 w 1289299"/>
              <a:gd name="connsiteY5" fmla="*/ 337691 h 631586"/>
              <a:gd name="connsiteX6" fmla="*/ 388325 w 1289299"/>
              <a:gd name="connsiteY6" fmla="*/ 327194 h 631586"/>
              <a:gd name="connsiteX7" fmla="*/ 451296 w 1289299"/>
              <a:gd name="connsiteY7" fmla="*/ 285209 h 631586"/>
              <a:gd name="connsiteX8" fmla="*/ 482782 w 1289299"/>
              <a:gd name="connsiteY8" fmla="*/ 264217 h 631586"/>
              <a:gd name="connsiteX9" fmla="*/ 514268 w 1289299"/>
              <a:gd name="connsiteY9" fmla="*/ 253720 h 631586"/>
              <a:gd name="connsiteX10" fmla="*/ 661618 w 1289299"/>
              <a:gd name="connsiteY10" fmla="*/ 216758 h 631586"/>
              <a:gd name="connsiteX11" fmla="*/ 898616 w 1289299"/>
              <a:gd name="connsiteY11" fmla="*/ 175722 h 631586"/>
              <a:gd name="connsiteX12" fmla="*/ 1225911 w 1289299"/>
              <a:gd name="connsiteY12" fmla="*/ 53840 h 631586"/>
              <a:gd name="connsiteX13" fmla="*/ 1289299 w 1289299"/>
              <a:gd name="connsiteY13" fmla="*/ 0 h 63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9299" h="631586">
                <a:moveTo>
                  <a:pt x="0" y="631586"/>
                </a:moveTo>
                <a:cubicBezTo>
                  <a:pt x="17640" y="609534"/>
                  <a:pt x="48413" y="567105"/>
                  <a:pt x="73467" y="547616"/>
                </a:cubicBezTo>
                <a:cubicBezTo>
                  <a:pt x="124334" y="508049"/>
                  <a:pt x="134742" y="512364"/>
                  <a:pt x="178420" y="474142"/>
                </a:cubicBezTo>
                <a:cubicBezTo>
                  <a:pt x="193314" y="461109"/>
                  <a:pt x="204947" y="444521"/>
                  <a:pt x="220401" y="432157"/>
                </a:cubicBezTo>
                <a:cubicBezTo>
                  <a:pt x="272826" y="390212"/>
                  <a:pt x="272902" y="400648"/>
                  <a:pt x="314858" y="369179"/>
                </a:cubicBezTo>
                <a:cubicBezTo>
                  <a:pt x="328852" y="358683"/>
                  <a:pt x="341652" y="346370"/>
                  <a:pt x="356839" y="337691"/>
                </a:cubicBezTo>
                <a:cubicBezTo>
                  <a:pt x="366444" y="332202"/>
                  <a:pt x="378654" y="332567"/>
                  <a:pt x="388325" y="327194"/>
                </a:cubicBezTo>
                <a:cubicBezTo>
                  <a:pt x="410378" y="314941"/>
                  <a:pt x="430306" y="299204"/>
                  <a:pt x="451296" y="285209"/>
                </a:cubicBezTo>
                <a:cubicBezTo>
                  <a:pt x="461791" y="278212"/>
                  <a:pt x="470815" y="268206"/>
                  <a:pt x="482782" y="264217"/>
                </a:cubicBezTo>
                <a:cubicBezTo>
                  <a:pt x="493277" y="260718"/>
                  <a:pt x="484462" y="261630"/>
                  <a:pt x="514268" y="253720"/>
                </a:cubicBezTo>
                <a:cubicBezTo>
                  <a:pt x="544074" y="245810"/>
                  <a:pt x="597560" y="229758"/>
                  <a:pt x="661618" y="216758"/>
                </a:cubicBezTo>
                <a:cubicBezTo>
                  <a:pt x="725676" y="203758"/>
                  <a:pt x="804567" y="202875"/>
                  <a:pt x="898616" y="175722"/>
                </a:cubicBezTo>
                <a:cubicBezTo>
                  <a:pt x="992665" y="148569"/>
                  <a:pt x="1164958" y="101375"/>
                  <a:pt x="1225911" y="53840"/>
                </a:cubicBezTo>
                <a:cubicBezTo>
                  <a:pt x="1218031" y="43990"/>
                  <a:pt x="1289299" y="0"/>
                  <a:pt x="1289299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047" tIns="45526" rIns="91047" bIns="45526" rtlCol="0" anchor="ctr"/>
          <a:lstStyle/>
          <a:p>
            <a:pPr algn="ctr" defTabSz="455285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98371" y="1411110"/>
            <a:ext cx="625774" cy="373424"/>
          </a:xfrm>
          <a:prstGeom prst="rect">
            <a:avLst/>
          </a:prstGeom>
          <a:noFill/>
        </p:spPr>
        <p:txBody>
          <a:bodyPr wrap="none" lIns="91047" tIns="45526" rIns="91047" bIns="45526" rtlCol="0">
            <a:spAutoFit/>
          </a:bodyPr>
          <a:lstStyle/>
          <a:p>
            <a:pPr defTabSz="455285"/>
            <a:r>
              <a:rPr lang="fr-FR" i="1" dirty="0">
                <a:solidFill>
                  <a:srgbClr val="FF8700"/>
                </a:solidFill>
                <a:latin typeface="Calibri"/>
              </a:rPr>
              <a:t>P(</a:t>
            </a:r>
            <a:r>
              <a:rPr lang="fr-FR" i="1" dirty="0">
                <a:solidFill>
                  <a:srgbClr val="F79646"/>
                </a:solidFill>
                <a:latin typeface="Calibri"/>
              </a:rPr>
              <a:t>h)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973233" y="5938347"/>
            <a:ext cx="1276893" cy="373424"/>
          </a:xfrm>
          <a:prstGeom prst="rect">
            <a:avLst/>
          </a:prstGeom>
          <a:noFill/>
        </p:spPr>
        <p:txBody>
          <a:bodyPr wrap="none" lIns="91047" tIns="45526" rIns="91047" bIns="45526" rtlCol="0">
            <a:spAutoFit/>
          </a:bodyPr>
          <a:lstStyle/>
          <a:p>
            <a:pPr defTabSz="455285"/>
            <a:r>
              <a:rPr lang="en-CA" i="1" dirty="0" smtClean="0">
                <a:solidFill>
                  <a:prstClr val="black"/>
                </a:solidFill>
                <a:latin typeface="Calibri"/>
              </a:rPr>
              <a:t>data space</a:t>
            </a:r>
            <a:endParaRPr lang="en-CA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6822297" y="1284807"/>
            <a:ext cx="1054" cy="75196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5566909" y="1710517"/>
            <a:ext cx="869830" cy="373424"/>
          </a:xfrm>
          <a:prstGeom prst="rect">
            <a:avLst/>
          </a:prstGeom>
          <a:noFill/>
        </p:spPr>
        <p:txBody>
          <a:bodyPr wrap="none" lIns="91047" tIns="45526" rIns="91047" bIns="45526" rtlCol="0">
            <a:spAutoFit/>
          </a:bodyPr>
          <a:lstStyle/>
          <a:p>
            <a:pPr defTabSz="455285"/>
            <a:r>
              <a:rPr lang="fr-FR" i="1" dirty="0">
                <a:solidFill>
                  <a:srgbClr val="FF8700">
                    <a:lumMod val="75000"/>
                  </a:srgbClr>
                </a:solidFill>
                <a:latin typeface="Calibri"/>
              </a:rPr>
              <a:t>Q(</a:t>
            </a:r>
            <a:r>
              <a:rPr lang="fr-FR" i="1" dirty="0" err="1">
                <a:solidFill>
                  <a:srgbClr val="FF8700">
                    <a:lumMod val="75000"/>
                  </a:srgbClr>
                </a:solidFill>
                <a:latin typeface="Calibri"/>
              </a:rPr>
              <a:t>h|x</a:t>
            </a:r>
            <a:r>
              <a:rPr lang="fr-FR" i="1" dirty="0">
                <a:solidFill>
                  <a:srgbClr val="FF8700">
                    <a:lumMod val="75000"/>
                  </a:srgbClr>
                </a:solidFill>
                <a:latin typeface="Calibri"/>
              </a:rPr>
              <a:t>)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6871454" y="2777461"/>
            <a:ext cx="0" cy="1385508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7371109" y="1800173"/>
            <a:ext cx="1641372" cy="936078"/>
          </a:xfrm>
          <a:prstGeom prst="rect">
            <a:avLst/>
          </a:prstGeom>
          <a:noFill/>
        </p:spPr>
        <p:txBody>
          <a:bodyPr wrap="none" lIns="91047" tIns="45526" rIns="91047" bIns="45526" rtlCol="0">
            <a:spAutoFit/>
          </a:bodyPr>
          <a:lstStyle/>
          <a:p>
            <a:pPr defTabSz="455285"/>
            <a:r>
              <a:rPr lang="en-CA" i="1" dirty="0" smtClean="0">
                <a:solidFill>
                  <a:prstClr val="black"/>
                </a:solidFill>
                <a:latin typeface="Calibri"/>
              </a:rPr>
              <a:t>Abstract </a:t>
            </a:r>
            <a:endParaRPr lang="en-CA" i="1" dirty="0">
              <a:solidFill>
                <a:prstClr val="black"/>
              </a:solidFill>
              <a:latin typeface="Calibri"/>
            </a:endParaRPr>
          </a:p>
          <a:p>
            <a:pPr defTabSz="455285"/>
            <a:r>
              <a:rPr lang="en-CA" i="1" dirty="0" smtClean="0">
                <a:solidFill>
                  <a:prstClr val="black"/>
                </a:solidFill>
                <a:latin typeface="Calibri"/>
              </a:rPr>
              <a:t>representation</a:t>
            </a:r>
          </a:p>
          <a:p>
            <a:pPr defTabSz="455285"/>
            <a:r>
              <a:rPr lang="en-CA" i="1" dirty="0" smtClean="0">
                <a:solidFill>
                  <a:prstClr val="black"/>
                </a:solidFill>
                <a:latin typeface="Calibri"/>
              </a:rPr>
              <a:t> space</a:t>
            </a:r>
            <a:endParaRPr lang="en-CA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80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AN: Adversarial generative framework between D and G…"/>
          <p:cNvSpPr txBox="1">
            <a:spLocks noGrp="1"/>
          </p:cNvSpPr>
          <p:nvPr>
            <p:ph type="body" idx="1"/>
          </p:nvPr>
        </p:nvSpPr>
        <p:spPr>
          <a:xfrm>
            <a:off x="13925850" y="518650"/>
            <a:ext cx="5026542" cy="506770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75527" indent="-175527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GAN: Adversarial generative framework between D and G</a:t>
            </a:r>
          </a:p>
          <a:p>
            <a:pPr marL="175527" indent="-175527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Goal: generate from samples from noise, z, transformed by a function G, such that p</a:t>
            </a:r>
            <a:r>
              <a:rPr baseline="-5999"/>
              <a:t>g</a:t>
            </a:r>
            <a:r>
              <a:t>(x) is close (equal) to a target distribution p</a:t>
            </a:r>
            <a:r>
              <a:rPr baseline="-5999"/>
              <a:t>d</a:t>
            </a:r>
            <a:r>
              <a:t>(x).</a:t>
            </a:r>
          </a:p>
          <a:p>
            <a:pPr marL="175527" indent="-175527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Introduce a discriminator D</a:t>
            </a:r>
          </a:p>
          <a:p>
            <a:pPr marL="175527" indent="-175527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(Original) D maximizes the value function (min-max game):</a:t>
            </a:r>
            <a:br/>
            <a:endParaRPr/>
          </a:p>
          <a:p>
            <a:pPr marL="175527" indent="-175527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60483" indent="-160483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60483" indent="-160483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At the optimal discriminator (maximizing V), minimizing V amounts to minimizing JSD between p</a:t>
            </a:r>
            <a:r>
              <a:rPr baseline="-5999"/>
              <a:t>g</a:t>
            </a:r>
            <a:r>
              <a:t>(x) and p</a:t>
            </a:r>
            <a:r>
              <a:rPr baseline="-5999"/>
              <a:t>d</a:t>
            </a:r>
            <a:r>
              <a:t>(x).</a:t>
            </a:r>
          </a:p>
          <a:p>
            <a:pPr marL="160483" indent="-160483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Train purely through back-prop</a:t>
            </a:r>
          </a:p>
          <a:p>
            <a:pPr marL="160483" indent="-160483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Produces highly realistic data compared to MLE methods</a:t>
            </a:r>
          </a:p>
          <a:p>
            <a:pPr marL="175527" indent="-175527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Does not work naturally with discrete data</a:t>
            </a:r>
          </a:p>
        </p:txBody>
      </p:sp>
      <p:sp>
        <p:nvSpPr>
          <p:cNvPr id="688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4485134" y="6505281"/>
            <a:ext cx="257441" cy="2721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689" name="Why Generative Models?"/>
          <p:cNvSpPr txBox="1">
            <a:spLocks noGrp="1"/>
          </p:cNvSpPr>
          <p:nvPr>
            <p:ph type="title"/>
          </p:nvPr>
        </p:nvSpPr>
        <p:spPr>
          <a:xfrm>
            <a:off x="669727" y="-68400"/>
            <a:ext cx="7804547" cy="15180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dirty="0">
                <a:latin typeface="+mj-lt"/>
              </a:rPr>
              <a:t>Why Generative </a:t>
            </a:r>
            <a:r>
              <a:rPr dirty="0" smtClean="0">
                <a:latin typeface="+mj-lt"/>
              </a:rPr>
              <a:t>Models</a:t>
            </a:r>
            <a:r>
              <a:rPr lang="x-none" dirty="0" smtClean="0">
                <a:latin typeface="+mj-lt"/>
              </a:rPr>
              <a:t> with a Latent Space</a:t>
            </a:r>
            <a:r>
              <a:rPr dirty="0" smtClean="0">
                <a:latin typeface="+mj-lt"/>
              </a:rPr>
              <a:t>?</a:t>
            </a:r>
            <a:endParaRPr dirty="0">
              <a:latin typeface="+mj-lt"/>
            </a:endParaRPr>
          </a:p>
        </p:txBody>
      </p:sp>
      <p:sp>
        <p:nvSpPr>
          <p:cNvPr id="691" name="“What I cannot create, I do not understand” -Richard Feynman"/>
          <p:cNvSpPr txBox="1"/>
          <p:nvPr/>
        </p:nvSpPr>
        <p:spPr>
          <a:xfrm>
            <a:off x="4300163" y="1462673"/>
            <a:ext cx="4355191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8" tIns="35658" rIns="35658" bIns="35658" anchor="ctr">
            <a:spAutoFit/>
          </a:bodyPr>
          <a:lstStyle/>
          <a:p>
            <a:pPr algn="ctr" defTabSz="410121" hangingPunct="0">
              <a:defRPr b="0" i="1"/>
            </a:pPr>
            <a:r>
              <a:rPr sz="1700" i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“What I cannot create, I do not understand”</a:t>
            </a:r>
            <a:br>
              <a:rPr sz="1700" i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700" i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sz="17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Richard Feynman</a:t>
            </a:r>
          </a:p>
        </p:txBody>
      </p:sp>
      <p:sp>
        <p:nvSpPr>
          <p:cNvPr id="692" name="Figure"/>
          <p:cNvSpPr/>
          <p:nvPr/>
        </p:nvSpPr>
        <p:spPr>
          <a:xfrm>
            <a:off x="3225319" y="2816878"/>
            <a:ext cx="2279855" cy="1691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16" y="1425"/>
                </a:moveTo>
                <a:cubicBezTo>
                  <a:pt x="7885" y="908"/>
                  <a:pt x="9605" y="701"/>
                  <a:pt x="11318" y="808"/>
                </a:cubicBezTo>
                <a:cubicBezTo>
                  <a:pt x="13396" y="938"/>
                  <a:pt x="15467" y="1533"/>
                  <a:pt x="17548" y="1236"/>
                </a:cubicBezTo>
                <a:cubicBezTo>
                  <a:pt x="18673" y="1075"/>
                  <a:pt x="19762" y="656"/>
                  <a:pt x="20755" y="0"/>
                </a:cubicBezTo>
                <a:cubicBezTo>
                  <a:pt x="20200" y="2564"/>
                  <a:pt x="19985" y="5219"/>
                  <a:pt x="20120" y="7864"/>
                </a:cubicBezTo>
                <a:cubicBezTo>
                  <a:pt x="20258" y="10565"/>
                  <a:pt x="20757" y="13221"/>
                  <a:pt x="21600" y="15729"/>
                </a:cubicBezTo>
                <a:cubicBezTo>
                  <a:pt x="20110" y="16568"/>
                  <a:pt x="18488" y="17008"/>
                  <a:pt x="16843" y="17020"/>
                </a:cubicBezTo>
                <a:cubicBezTo>
                  <a:pt x="15137" y="17032"/>
                  <a:pt x="13456" y="16581"/>
                  <a:pt x="11753" y="16467"/>
                </a:cubicBezTo>
                <a:cubicBezTo>
                  <a:pt x="7420" y="16178"/>
                  <a:pt x="3176" y="18032"/>
                  <a:pt x="0" y="21600"/>
                </a:cubicBezTo>
                <a:cubicBezTo>
                  <a:pt x="267" y="16862"/>
                  <a:pt x="1270" y="12227"/>
                  <a:pt x="2956" y="7935"/>
                </a:cubicBezTo>
                <a:cubicBezTo>
                  <a:pt x="3858" y="5639"/>
                  <a:pt x="4951" y="3458"/>
                  <a:pt x="6216" y="1425"/>
                </a:cubicBezTo>
                <a:close/>
              </a:path>
            </a:pathLst>
          </a:custGeom>
          <a:solidFill>
            <a:schemeClr val="accent1">
              <a:lumOff val="16847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9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720" t="41933" r="74610" b="18848"/>
          <a:stretch>
            <a:fillRect/>
          </a:stretch>
        </p:blipFill>
        <p:spPr>
          <a:xfrm>
            <a:off x="6916791" y="2904262"/>
            <a:ext cx="1511094" cy="1517942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Cercle"/>
          <p:cNvSpPr/>
          <p:nvPr/>
        </p:nvSpPr>
        <p:spPr>
          <a:xfrm>
            <a:off x="5178350" y="3332760"/>
            <a:ext cx="62461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4" name="Ligne de connexion"/>
          <p:cNvSpPr/>
          <p:nvPr/>
        </p:nvSpPr>
        <p:spPr>
          <a:xfrm>
            <a:off x="3052432" y="2923234"/>
            <a:ext cx="599705" cy="149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2" h="21600" extrusionOk="0">
                <a:moveTo>
                  <a:pt x="20752" y="0"/>
                </a:moveTo>
                <a:cubicBezTo>
                  <a:pt x="6042" y="5617"/>
                  <a:pt x="-848" y="12817"/>
                  <a:pt x="83" y="21600"/>
                </a:cubicBezTo>
              </a:path>
            </a:pathLst>
          </a:cu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64194" tIns="32094" rIns="64194" bIns="32094"/>
          <a:lstStyle/>
          <a:p>
            <a:pPr algn="ctr" defTabSz="410121" hangingPunct="0"/>
            <a:endParaRPr sz="17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5" name="Ligne de connexion"/>
          <p:cNvSpPr/>
          <p:nvPr/>
        </p:nvSpPr>
        <p:spPr>
          <a:xfrm>
            <a:off x="3331924" y="4221798"/>
            <a:ext cx="2225551" cy="351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433" extrusionOk="0">
                <a:moveTo>
                  <a:pt x="0" y="16433"/>
                </a:moveTo>
                <a:cubicBezTo>
                  <a:pt x="6945" y="-2869"/>
                  <a:pt x="14145" y="-5167"/>
                  <a:pt x="21600" y="9540"/>
                </a:cubicBezTo>
              </a:path>
            </a:pathLst>
          </a:cu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64194" tIns="32094" rIns="64194" bIns="32094"/>
          <a:lstStyle/>
          <a:p>
            <a:pPr algn="ctr" defTabSz="410121" hangingPunct="0"/>
            <a:endParaRPr sz="17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8" name="Age"/>
          <p:cNvSpPr txBox="1"/>
          <p:nvPr/>
        </p:nvSpPr>
        <p:spPr>
          <a:xfrm rot="17444106">
            <a:off x="2650356" y="3277254"/>
            <a:ext cx="716435" cy="50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8" tIns="35658" rIns="35658" bIns="35658" anchor="ctr">
            <a:spAutoFit/>
          </a:bodyPr>
          <a:lstStyle>
            <a:lvl1pPr>
              <a:defRPr sz="2800" b="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 algn="ctr" defTabSz="410121" hangingPunct="0"/>
            <a:r>
              <a:rPr kern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</a:t>
            </a:r>
          </a:p>
        </p:txBody>
      </p:sp>
      <p:sp>
        <p:nvSpPr>
          <p:cNvPr id="699" name="Gender"/>
          <p:cNvSpPr txBox="1"/>
          <p:nvPr/>
        </p:nvSpPr>
        <p:spPr>
          <a:xfrm>
            <a:off x="3911124" y="4283795"/>
            <a:ext cx="1264647" cy="50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8" tIns="35658" rIns="35658" bIns="35658" anchor="ctr">
            <a:spAutoFit/>
          </a:bodyPr>
          <a:lstStyle>
            <a:lvl1pPr>
              <a:defRPr sz="2800" b="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 algn="ctr" defTabSz="410121" hangingPunct="0"/>
            <a:r>
              <a:rPr kern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Gender</a:t>
            </a:r>
          </a:p>
        </p:txBody>
      </p:sp>
      <p:pic>
        <p:nvPicPr>
          <p:cNvPr id="70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1229" t="53500" r="526" b="24772"/>
          <a:stretch>
            <a:fillRect/>
          </a:stretch>
        </p:blipFill>
        <p:spPr>
          <a:xfrm rot="27792" flipH="1">
            <a:off x="825758" y="5247578"/>
            <a:ext cx="7154603" cy="657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" y="0"/>
                </a:moveTo>
                <a:lnTo>
                  <a:pt x="0" y="20650"/>
                </a:lnTo>
                <a:lnTo>
                  <a:pt x="21592" y="21600"/>
                </a:lnTo>
                <a:lnTo>
                  <a:pt x="21600" y="950"/>
                </a:lnTo>
                <a:lnTo>
                  <a:pt x="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16" name="Ligne de connexion"/>
          <p:cNvSpPr/>
          <p:nvPr/>
        </p:nvSpPr>
        <p:spPr>
          <a:xfrm>
            <a:off x="1184312" y="3938263"/>
            <a:ext cx="2236179" cy="1328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3879" y="1675"/>
                  <a:pt x="6679" y="8875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64194" tIns="32094" rIns="64194" bIns="32094"/>
          <a:lstStyle/>
          <a:p>
            <a:pPr algn="ctr" defTabSz="410121" hangingPunct="0"/>
            <a:endParaRPr sz="17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2" name="Cercle"/>
          <p:cNvSpPr/>
          <p:nvPr/>
        </p:nvSpPr>
        <p:spPr>
          <a:xfrm>
            <a:off x="3424718" y="3902718"/>
            <a:ext cx="62461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3" name="c"/>
          <p:cNvSpPr/>
          <p:nvPr/>
        </p:nvSpPr>
        <p:spPr>
          <a:xfrm>
            <a:off x="3615293" y="3815632"/>
            <a:ext cx="62461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658" tIns="35658" rIns="35658" bIns="35658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0121" hangingPunct="0"/>
            <a:r>
              <a:rPr kern="0">
                <a:latin typeface="Helvetica Neue Medium"/>
                <a:ea typeface="Helvetica Neue Medium"/>
                <a:cs typeface="Helvetica Neue Medium"/>
              </a:rPr>
              <a:t>c</a:t>
            </a:r>
          </a:p>
        </p:txBody>
      </p:sp>
      <p:sp>
        <p:nvSpPr>
          <p:cNvPr id="704" name="Cercle"/>
          <p:cNvSpPr/>
          <p:nvPr/>
        </p:nvSpPr>
        <p:spPr>
          <a:xfrm>
            <a:off x="3822111" y="3756026"/>
            <a:ext cx="62461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5" name="Cercle"/>
          <p:cNvSpPr/>
          <p:nvPr/>
        </p:nvSpPr>
        <p:spPr>
          <a:xfrm>
            <a:off x="4049565" y="3729199"/>
            <a:ext cx="62460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6" name="Cercle"/>
          <p:cNvSpPr/>
          <p:nvPr/>
        </p:nvSpPr>
        <p:spPr>
          <a:xfrm>
            <a:off x="4273618" y="3722048"/>
            <a:ext cx="62460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7" name="Cercle"/>
          <p:cNvSpPr/>
          <p:nvPr/>
        </p:nvSpPr>
        <p:spPr>
          <a:xfrm>
            <a:off x="4512232" y="3743501"/>
            <a:ext cx="62461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8" name="Cercle"/>
          <p:cNvSpPr/>
          <p:nvPr/>
        </p:nvSpPr>
        <p:spPr>
          <a:xfrm>
            <a:off x="4757474" y="3750652"/>
            <a:ext cx="62461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09" name="Cercle"/>
          <p:cNvSpPr/>
          <p:nvPr/>
        </p:nvSpPr>
        <p:spPr>
          <a:xfrm>
            <a:off x="4987162" y="3741723"/>
            <a:ext cx="62461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0" name="Cercle"/>
          <p:cNvSpPr/>
          <p:nvPr/>
        </p:nvSpPr>
        <p:spPr>
          <a:xfrm>
            <a:off x="5216000" y="3698816"/>
            <a:ext cx="62461" cy="62461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35658" tIns="35658" rIns="35658" bIns="35658" anchor="ctr"/>
          <a:lstStyle/>
          <a:p>
            <a:pPr algn="ctr" defTabSz="41012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17" name="Ligne de connexion"/>
          <p:cNvSpPr/>
          <p:nvPr/>
        </p:nvSpPr>
        <p:spPr>
          <a:xfrm>
            <a:off x="5281355" y="3740070"/>
            <a:ext cx="2359174" cy="152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589" y="3516"/>
                  <a:pt x="14789" y="10716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64194" tIns="32094" rIns="64194" bIns="32094"/>
          <a:lstStyle/>
          <a:p>
            <a:pPr algn="ctr" defTabSz="410121" hangingPunct="0"/>
            <a:endParaRPr sz="17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2" name="Interpolation"/>
          <p:cNvSpPr txBox="1"/>
          <p:nvPr/>
        </p:nvSpPr>
        <p:spPr>
          <a:xfrm>
            <a:off x="3417497" y="5809504"/>
            <a:ext cx="2251904" cy="50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8" tIns="35658" rIns="35658" bIns="35658" anchor="ctr">
            <a:spAutoFit/>
          </a:bodyPr>
          <a:lstStyle>
            <a:lvl1pPr>
              <a:defRPr sz="2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 algn="ctr" defTabSz="410121" hangingPunct="0"/>
            <a:r>
              <a:rPr b="1" kern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Interpolation</a:t>
            </a:r>
          </a:p>
        </p:txBody>
      </p:sp>
      <p:sp>
        <p:nvSpPr>
          <p:cNvPr id="27" name="Ligne de connexion"/>
          <p:cNvSpPr/>
          <p:nvPr/>
        </p:nvSpPr>
        <p:spPr>
          <a:xfrm>
            <a:off x="4601463" y="3057533"/>
            <a:ext cx="2315327" cy="351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26" extrusionOk="0">
                <a:moveTo>
                  <a:pt x="0" y="16326"/>
                </a:moveTo>
                <a:cubicBezTo>
                  <a:pt x="5964" y="-3527"/>
                  <a:pt x="13164" y="-5274"/>
                  <a:pt x="21600" y="1108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64194" tIns="32094" rIns="64194" bIns="32094"/>
          <a:lstStyle/>
          <a:p>
            <a:pPr algn="ctr" defTabSz="410121" hangingPunct="0"/>
            <a:endParaRPr sz="17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Ligne de connexion"/>
          <p:cNvSpPr/>
          <p:nvPr/>
        </p:nvSpPr>
        <p:spPr>
          <a:xfrm>
            <a:off x="4667986" y="3539038"/>
            <a:ext cx="2248835" cy="532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354" extrusionOk="0">
                <a:moveTo>
                  <a:pt x="21600" y="16534"/>
                </a:moveTo>
                <a:cubicBezTo>
                  <a:pt x="15471" y="21600"/>
                  <a:pt x="8271" y="16089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64194" tIns="32094" rIns="64194" bIns="32094"/>
          <a:lstStyle/>
          <a:p>
            <a:pPr algn="ctr" defTabSz="410121" hangingPunct="0"/>
            <a:endParaRPr sz="17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Inference"/>
          <p:cNvSpPr txBox="1"/>
          <p:nvPr/>
        </p:nvSpPr>
        <p:spPr>
          <a:xfrm>
            <a:off x="5462958" y="3396385"/>
            <a:ext cx="1456674" cy="4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8" tIns="35658" rIns="35658" bIns="35658" anchor="ctr">
            <a:spAutoFit/>
          </a:bodyPr>
          <a:lstStyle>
            <a:lvl1pPr>
              <a:defRPr sz="2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 algn="ctr" defTabSz="410121" hangingPunct="0"/>
            <a:r>
              <a:rPr sz="2400" b="1" kern="0" dirty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Inference</a:t>
            </a:r>
          </a:p>
        </p:txBody>
      </p:sp>
      <p:sp>
        <p:nvSpPr>
          <p:cNvPr id="30" name="Generation"/>
          <p:cNvSpPr txBox="1"/>
          <p:nvPr/>
        </p:nvSpPr>
        <p:spPr>
          <a:xfrm>
            <a:off x="5278461" y="2596206"/>
            <a:ext cx="1696119" cy="44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8" tIns="35658" rIns="35658" bIns="35658" anchor="ctr">
            <a:spAutoFit/>
          </a:bodyPr>
          <a:lstStyle>
            <a:lvl1pPr>
              <a:defRPr sz="2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 algn="ctr" defTabSz="410121" hangingPunct="0"/>
            <a:r>
              <a:rPr sz="2400" b="1" kern="0" dirty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Generation</a:t>
            </a:r>
          </a:p>
        </p:txBody>
      </p:sp>
    </p:spTree>
    <p:extLst>
      <p:ext uri="{BB962C8B-B14F-4D97-AF65-F5344CB8AC3E}">
        <p14:creationId xmlns:p14="http://schemas.microsoft.com/office/powerpoint/2010/main" val="3138842060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1" y="2383682"/>
            <a:ext cx="3242228" cy="3728156"/>
          </a:xfrm>
        </p:spPr>
        <p:txBody>
          <a:bodyPr/>
          <a:lstStyle/>
          <a:p>
            <a:pPr marL="0" indent="0">
              <a:buNone/>
            </a:pPr>
            <a:r>
              <a:rPr lang="fr-FR" i="1" dirty="0"/>
              <a:t>x</a:t>
            </a:r>
            <a:r>
              <a:rPr lang="fr-FR" dirty="0" smtClean="0"/>
              <a:t> and </a:t>
            </a:r>
            <a:r>
              <a:rPr lang="fr-FR" i="1" dirty="0" smtClean="0"/>
              <a:t>y</a:t>
            </a:r>
            <a:r>
              <a:rPr lang="fr-FR" dirty="0" smtClean="0"/>
              <a:t> </a:t>
            </a:r>
            <a:r>
              <a:rPr lang="fr-FR" dirty="0" err="1" smtClean="0"/>
              <a:t>represent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modalities</a:t>
            </a:r>
            <a:r>
              <a:rPr lang="fr-FR" dirty="0" smtClean="0"/>
              <a:t>, </a:t>
            </a:r>
            <a:r>
              <a:rPr lang="fr-FR" dirty="0" err="1" smtClean="0"/>
              <a:t>e.g</a:t>
            </a:r>
            <a:r>
              <a:rPr lang="fr-FR" dirty="0" smtClean="0"/>
              <a:t>., image, </a:t>
            </a:r>
            <a:r>
              <a:rPr lang="fr-FR" dirty="0" err="1" smtClean="0"/>
              <a:t>text</a:t>
            </a:r>
            <a:r>
              <a:rPr lang="fr-FR" dirty="0" smtClean="0"/>
              <a:t>, </a:t>
            </a:r>
            <a:r>
              <a:rPr lang="fr-FR" dirty="0" err="1" smtClean="0"/>
              <a:t>sound</a:t>
            </a:r>
            <a:r>
              <a:rPr lang="fr-FR" dirty="0" smtClean="0"/>
              <a:t>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Can </a:t>
            </a:r>
            <a:r>
              <a:rPr lang="fr-FR" dirty="0" err="1" smtClean="0"/>
              <a:t>provide</a:t>
            </a:r>
            <a:r>
              <a:rPr lang="fr-FR" dirty="0" smtClean="0"/>
              <a:t> 0-shot </a:t>
            </a:r>
            <a:r>
              <a:rPr lang="fr-FR" dirty="0" err="1" smtClean="0"/>
              <a:t>generalization</a:t>
            </a:r>
            <a:r>
              <a:rPr lang="fr-FR" dirty="0" smtClean="0"/>
              <a:t> to new </a:t>
            </a:r>
            <a:r>
              <a:rPr lang="fr-FR" dirty="0" err="1" smtClean="0"/>
              <a:t>categories</a:t>
            </a:r>
            <a:r>
              <a:rPr lang="fr-FR" dirty="0" smtClean="0"/>
              <a:t> (values of </a:t>
            </a:r>
            <a:r>
              <a:rPr lang="fr-FR" i="1" dirty="0" smtClean="0"/>
              <a:t>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mage 4" descr="maps_between_representa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78" y="782182"/>
            <a:ext cx="5092244" cy="58829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2" y="508050"/>
            <a:ext cx="3942877" cy="1408025"/>
          </a:xfrm>
        </p:spPr>
        <p:txBody>
          <a:bodyPr/>
          <a:lstStyle/>
          <a:p>
            <a:r>
              <a:rPr lang="fr-FR" dirty="0" err="1" smtClean="0"/>
              <a:t>Maps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Representations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3587" y="5862895"/>
            <a:ext cx="283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i="1" dirty="0" smtClean="0">
                <a:solidFill>
                  <a:srgbClr val="177245"/>
                </a:solidFill>
                <a:latin typeface="+mn-lt"/>
              </a:rPr>
              <a:t>(</a:t>
            </a:r>
            <a:r>
              <a:rPr lang="en-CA" sz="1800" i="1" dirty="0" err="1" smtClean="0">
                <a:solidFill>
                  <a:srgbClr val="177245"/>
                </a:solidFill>
                <a:latin typeface="+mn-lt"/>
              </a:rPr>
              <a:t>Larochelle</a:t>
            </a:r>
            <a:r>
              <a:rPr lang="en-CA" sz="1800" i="1" dirty="0" smtClean="0">
                <a:solidFill>
                  <a:srgbClr val="177245"/>
                </a:solidFill>
                <a:latin typeface="+mn-lt"/>
              </a:rPr>
              <a:t> et al AAAI 2008)</a:t>
            </a:r>
            <a:endParaRPr lang="en-CA" sz="1800" i="1" dirty="0">
              <a:solidFill>
                <a:srgbClr val="1772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134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7" y="1"/>
            <a:ext cx="8604971" cy="806594"/>
          </a:xfrm>
        </p:spPr>
        <p:txBody>
          <a:bodyPr>
            <a:normAutofit/>
          </a:bodyPr>
          <a:lstStyle/>
          <a:p>
            <a:r>
              <a:rPr lang="en-US" sz="2500" dirty="0" smtClean="0"/>
              <a:t>The Attention Revolution in Deep Learning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229" y="1010949"/>
            <a:ext cx="8675543" cy="539201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Attention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mechanisms exploit GATING units,</a:t>
            </a:r>
            <a:r>
              <a:rPr lang="en-US" dirty="0" smtClean="0"/>
              <a:t> have unlocked a breakthrough in machine translation: </a:t>
            </a:r>
          </a:p>
          <a:p>
            <a:pPr marL="798655" lvl="2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Neural Machine Translation</a:t>
            </a:r>
          </a:p>
          <a:p>
            <a:pPr marL="798655" lvl="2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798655" lvl="2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798655" lvl="2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798655" lvl="2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798655" lvl="2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798655" lvl="2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798655" lvl="2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798655" lvl="2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Now in Google Translate: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Image 8" descr="atten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95" y="2328913"/>
            <a:ext cx="4800600" cy="260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60574" y="4664138"/>
            <a:ext cx="1273091" cy="368704"/>
          </a:xfrm>
          <a:prstGeom prst="rect">
            <a:avLst/>
          </a:prstGeom>
          <a:noFill/>
        </p:spPr>
        <p:txBody>
          <a:bodyPr wrap="none" lIns="90813" tIns="45409" rIns="90813" bIns="45409" rtlCol="0">
            <a:spAutoFit/>
          </a:bodyPr>
          <a:lstStyle/>
          <a:p>
            <a:pPr defTabSz="454175"/>
            <a:r>
              <a:rPr lang="fr-FR" dirty="0" err="1">
                <a:solidFill>
                  <a:prstClr val="black"/>
                </a:solidFill>
                <a:latin typeface="Calibri"/>
              </a:rPr>
              <a:t>Lower-level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469176" y="2583001"/>
            <a:ext cx="1316034" cy="368704"/>
          </a:xfrm>
          <a:prstGeom prst="rect">
            <a:avLst/>
          </a:prstGeom>
          <a:noFill/>
        </p:spPr>
        <p:txBody>
          <a:bodyPr wrap="none" lIns="90813" tIns="45409" rIns="90813" bIns="45409" rtlCol="0">
            <a:spAutoFit/>
          </a:bodyPr>
          <a:lstStyle/>
          <a:p>
            <a:pPr defTabSz="454175"/>
            <a:r>
              <a:rPr lang="fr-FR" dirty="0" err="1">
                <a:solidFill>
                  <a:prstClr val="black"/>
                </a:solidFill>
                <a:latin typeface="Calibri"/>
              </a:rPr>
              <a:t>Higher-level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4539" y="2934256"/>
            <a:ext cx="2820372" cy="1200329"/>
          </a:xfrm>
          <a:prstGeom prst="rect">
            <a:avLst/>
          </a:prstGeom>
          <a:noFill/>
        </p:spPr>
        <p:txBody>
          <a:bodyPr wrap="square" lIns="90813" tIns="45409" rIns="90813" bIns="45409" rtlCol="0">
            <a:spAutoFit/>
          </a:bodyPr>
          <a:lstStyle/>
          <a:p>
            <a:pPr defTabSz="454175"/>
            <a:r>
              <a:rPr lang="fr-FR" dirty="0" err="1">
                <a:solidFill>
                  <a:prstClr val="black"/>
                </a:solidFill>
                <a:latin typeface="Calibri"/>
              </a:rPr>
              <a:t>Softmax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over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lower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454175"/>
            <a:r>
              <a:rPr lang="fr-FR" dirty="0">
                <a:solidFill>
                  <a:prstClr val="black"/>
                </a:solidFill>
                <a:latin typeface="Calibri"/>
              </a:rPr>
              <a:t>locations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conditioned</a:t>
            </a:r>
            <a:endParaRPr lang="fr-FR" dirty="0">
              <a:solidFill>
                <a:prstClr val="black"/>
              </a:solidFill>
              <a:latin typeface="Calibri"/>
            </a:endParaRPr>
          </a:p>
          <a:p>
            <a:pPr defTabSz="454175"/>
            <a:r>
              <a:rPr lang="fr-FR" dirty="0">
                <a:solidFill>
                  <a:prstClr val="black"/>
                </a:solidFill>
                <a:latin typeface="Calibri"/>
              </a:rPr>
              <a:t>on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context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at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lower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and</a:t>
            </a:r>
          </a:p>
          <a:p>
            <a:pPr defTabSz="454175"/>
            <a:r>
              <a:rPr lang="fr-FR" dirty="0" err="1">
                <a:solidFill>
                  <a:prstClr val="black"/>
                </a:solidFill>
                <a:latin typeface="Calibri"/>
              </a:rPr>
              <a:t>higher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locations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46717" y="5286688"/>
            <a:ext cx="7102755" cy="1348588"/>
            <a:chOff x="1446717" y="5286688"/>
            <a:chExt cx="7102755" cy="1348588"/>
          </a:xfrm>
        </p:grpSpPr>
        <p:cxnSp>
          <p:nvCxnSpPr>
            <p:cNvPr id="13" name="Connecteur droit avec flèche 12"/>
            <p:cNvCxnSpPr/>
            <p:nvPr/>
          </p:nvCxnSpPr>
          <p:spPr bwMode="auto">
            <a:xfrm>
              <a:off x="1461849" y="6343691"/>
              <a:ext cx="5905900" cy="17511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381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sp>
          <p:nvSpPr>
            <p:cNvPr id="14" name="ZoneTexte 13"/>
            <p:cNvSpPr txBox="1"/>
            <p:nvPr/>
          </p:nvSpPr>
          <p:spPr>
            <a:xfrm>
              <a:off x="7378696" y="5988945"/>
              <a:ext cx="11707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prstClr val="black"/>
                  </a:solidFill>
                  <a:latin typeface="Calibri"/>
                </a:rPr>
                <a:t>Human</a:t>
              </a:r>
              <a:endParaRPr lang="fr-FR" dirty="0" smtClean="0">
                <a:solidFill>
                  <a:prstClr val="black"/>
                </a:solidFill>
                <a:latin typeface="Calibri"/>
              </a:endParaRPr>
            </a:p>
            <a:p>
              <a:r>
                <a:rPr lang="fr-FR" dirty="0" err="1" smtClean="0">
                  <a:solidFill>
                    <a:prstClr val="black"/>
                  </a:solidFill>
                  <a:latin typeface="Calibri"/>
                </a:rPr>
                <a:t>evaluation</a:t>
              </a:r>
              <a:endParaRPr lang="fr-FR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6" name="Connecteur droit 15"/>
            <p:cNvCxnSpPr/>
            <p:nvPr/>
          </p:nvCxnSpPr>
          <p:spPr bwMode="auto">
            <a:xfrm>
              <a:off x="1446717" y="6260534"/>
              <a:ext cx="0" cy="185217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381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/>
            <p:cNvCxnSpPr/>
            <p:nvPr/>
          </p:nvCxnSpPr>
          <p:spPr bwMode="auto">
            <a:xfrm>
              <a:off x="3292897" y="6238111"/>
              <a:ext cx="0" cy="185217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381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/>
            <p:cNvCxnSpPr/>
            <p:nvPr/>
          </p:nvCxnSpPr>
          <p:spPr bwMode="auto">
            <a:xfrm>
              <a:off x="6416786" y="6238369"/>
              <a:ext cx="0" cy="185217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381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0" name="ZoneTexte 19"/>
            <p:cNvSpPr txBox="1"/>
            <p:nvPr/>
          </p:nvSpPr>
          <p:spPr>
            <a:xfrm>
              <a:off x="5987436" y="5583258"/>
              <a:ext cx="1199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prstClr val="black"/>
                  </a:solidFill>
                  <a:latin typeface="Calibri"/>
                </a:rPr>
                <a:t>human</a:t>
              </a:r>
              <a:endParaRPr lang="fr-FR" dirty="0" smtClean="0">
                <a:solidFill>
                  <a:prstClr val="black"/>
                </a:solidFill>
                <a:latin typeface="Calibri"/>
              </a:endParaRPr>
            </a:p>
            <a:p>
              <a:r>
                <a:rPr lang="fr-FR" dirty="0" smtClean="0">
                  <a:solidFill>
                    <a:prstClr val="black"/>
                  </a:solidFill>
                  <a:latin typeface="Calibri"/>
                </a:rPr>
                <a:t>translation</a:t>
              </a:r>
              <a:endParaRPr lang="fr-FR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925309" y="5587285"/>
              <a:ext cx="1199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black"/>
                  </a:solidFill>
                  <a:latin typeface="Calibri"/>
                </a:rPr>
                <a:t>n-gram</a:t>
              </a:r>
            </a:p>
            <a:p>
              <a:r>
                <a:rPr lang="fr-FR" dirty="0" smtClean="0">
                  <a:solidFill>
                    <a:prstClr val="black"/>
                  </a:solidFill>
                  <a:latin typeface="Calibri"/>
                </a:rPr>
                <a:t>translation</a:t>
              </a:r>
              <a:endParaRPr lang="fr-FR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2" name="Connecteur droit 21"/>
            <p:cNvCxnSpPr/>
            <p:nvPr/>
          </p:nvCxnSpPr>
          <p:spPr bwMode="auto">
            <a:xfrm>
              <a:off x="5323470" y="6264828"/>
              <a:ext cx="0" cy="185217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381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5" name="ZoneTexte 24"/>
            <p:cNvSpPr txBox="1"/>
            <p:nvPr/>
          </p:nvSpPr>
          <p:spPr>
            <a:xfrm>
              <a:off x="4729362" y="5286688"/>
              <a:ext cx="11997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prstClr val="black"/>
                  </a:solidFill>
                  <a:latin typeface="Calibri"/>
                </a:rPr>
                <a:t>c</a:t>
              </a:r>
              <a:r>
                <a:rPr lang="fr-FR" dirty="0" err="1" smtClean="0">
                  <a:solidFill>
                    <a:prstClr val="black"/>
                  </a:solidFill>
                  <a:latin typeface="Calibri"/>
                </a:rPr>
                <a:t>urrent</a:t>
              </a:r>
              <a:endParaRPr lang="fr-FR" dirty="0" smtClean="0">
                <a:solidFill>
                  <a:prstClr val="black"/>
                </a:solidFill>
                <a:latin typeface="Calibri"/>
              </a:endParaRPr>
            </a:p>
            <a:p>
              <a:r>
                <a:rPr lang="fr-FR" dirty="0" smtClean="0">
                  <a:solidFill>
                    <a:prstClr val="black"/>
                  </a:solidFill>
                  <a:latin typeface="Calibri"/>
                </a:rPr>
                <a:t>neural net</a:t>
              </a:r>
            </a:p>
            <a:p>
              <a:r>
                <a:rPr lang="fr-FR" dirty="0" smtClean="0">
                  <a:solidFill>
                    <a:prstClr val="black"/>
                  </a:solidFill>
                  <a:latin typeface="Calibri"/>
                </a:rPr>
                <a:t>translation</a:t>
              </a:r>
              <a:endParaRPr lang="fr-FR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5188469" y="1823846"/>
            <a:ext cx="125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Calibri"/>
              </a:rPr>
              <a:t>(ICLR’2015)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19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the form of the computation (and which neurons are activated) based on some conditioning variables (Bengio et al 2013, </a:t>
            </a:r>
            <a:r>
              <a:rPr lang="en-US" dirty="0" err="1" smtClean="0"/>
              <a:t>arXiv</a:t>
            </a:r>
            <a:r>
              <a:rPr lang="en-US" dirty="0" smtClean="0"/>
              <a:t>:</a:t>
            </a:r>
            <a:r>
              <a:rPr lang="hr-HR" dirty="0" smtClean="0"/>
              <a:t>1308.3432)</a:t>
            </a:r>
          </a:p>
          <a:p>
            <a:endParaRPr lang="hr-HR" dirty="0"/>
          </a:p>
          <a:p>
            <a:r>
              <a:rPr lang="hr-HR" dirty="0" smtClean="0"/>
              <a:t>Gating units select which blocks</a:t>
            </a:r>
          </a:p>
          <a:p>
            <a:pPr marL="0" indent="0">
              <a:buNone/>
            </a:pPr>
            <a:r>
              <a:rPr lang="hr-HR" dirty="0" smtClean="0"/>
              <a:t>     are to be activated, given the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conditioning variables (as in the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mixture of experts)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51267" y="3050803"/>
            <a:ext cx="3267995" cy="2533041"/>
            <a:chOff x="6634214" y="1393116"/>
            <a:chExt cx="2446938" cy="1792787"/>
          </a:xfrm>
        </p:grpSpPr>
        <p:sp>
          <p:nvSpPr>
            <p:cNvPr id="6" name="Rectangle à coins arrondis 5"/>
            <p:cNvSpPr/>
            <p:nvPr/>
          </p:nvSpPr>
          <p:spPr bwMode="auto">
            <a:xfrm>
              <a:off x="6634214" y="3050803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 bwMode="auto">
            <a:xfrm>
              <a:off x="6948864" y="3050803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 bwMode="auto">
            <a:xfrm>
              <a:off x="7273361" y="3050803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" name="Rectangle à coins arrondis 8"/>
            <p:cNvSpPr/>
            <p:nvPr/>
          </p:nvSpPr>
          <p:spPr bwMode="auto">
            <a:xfrm>
              <a:off x="7588011" y="3050803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" name="Rectangle à coins arrondis 9"/>
            <p:cNvSpPr/>
            <p:nvPr/>
          </p:nvSpPr>
          <p:spPr bwMode="auto">
            <a:xfrm>
              <a:off x="7911169" y="3050803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" name="Rectangle à coins arrondis 10"/>
            <p:cNvSpPr/>
            <p:nvPr/>
          </p:nvSpPr>
          <p:spPr bwMode="auto">
            <a:xfrm>
              <a:off x="8225819" y="3050803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 bwMode="auto">
            <a:xfrm>
              <a:off x="8550316" y="3050803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 bwMode="auto">
            <a:xfrm>
              <a:off x="8864966" y="3050803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" name="Rectangle à coins arrondis 13"/>
            <p:cNvSpPr/>
            <p:nvPr/>
          </p:nvSpPr>
          <p:spPr bwMode="auto">
            <a:xfrm>
              <a:off x="6634214" y="2705254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" name="Rectangle à coins arrondis 14"/>
            <p:cNvSpPr/>
            <p:nvPr/>
          </p:nvSpPr>
          <p:spPr bwMode="auto">
            <a:xfrm>
              <a:off x="6948864" y="2705254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6" name="Rectangle à coins arrondis 15"/>
            <p:cNvSpPr/>
            <p:nvPr/>
          </p:nvSpPr>
          <p:spPr bwMode="auto">
            <a:xfrm>
              <a:off x="7273361" y="2705254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7" name="Rectangle à coins arrondis 16"/>
            <p:cNvSpPr/>
            <p:nvPr/>
          </p:nvSpPr>
          <p:spPr bwMode="auto">
            <a:xfrm>
              <a:off x="7588011" y="2705254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8" name="Rectangle à coins arrondis 17"/>
            <p:cNvSpPr/>
            <p:nvPr/>
          </p:nvSpPr>
          <p:spPr bwMode="auto">
            <a:xfrm>
              <a:off x="7911169" y="2705254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 bwMode="auto">
            <a:xfrm>
              <a:off x="8225819" y="2705254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 bwMode="auto">
            <a:xfrm>
              <a:off x="8550316" y="2705254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" name="Rectangle à coins arrondis 20"/>
            <p:cNvSpPr/>
            <p:nvPr/>
          </p:nvSpPr>
          <p:spPr bwMode="auto">
            <a:xfrm>
              <a:off x="8864966" y="2705254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2" name="Rectangle à coins arrondis 21"/>
            <p:cNvSpPr/>
            <p:nvPr/>
          </p:nvSpPr>
          <p:spPr bwMode="auto">
            <a:xfrm>
              <a:off x="6634214" y="239193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" name="Rectangle à coins arrondis 22"/>
            <p:cNvSpPr/>
            <p:nvPr/>
          </p:nvSpPr>
          <p:spPr bwMode="auto">
            <a:xfrm>
              <a:off x="6948864" y="239193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4" name="Rectangle à coins arrondis 23"/>
            <p:cNvSpPr/>
            <p:nvPr/>
          </p:nvSpPr>
          <p:spPr bwMode="auto">
            <a:xfrm>
              <a:off x="7273361" y="2391936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5" name="Rectangle à coins arrondis 24"/>
            <p:cNvSpPr/>
            <p:nvPr/>
          </p:nvSpPr>
          <p:spPr bwMode="auto">
            <a:xfrm>
              <a:off x="7588011" y="239193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6" name="Rectangle à coins arrondis 25"/>
            <p:cNvSpPr/>
            <p:nvPr/>
          </p:nvSpPr>
          <p:spPr bwMode="auto">
            <a:xfrm>
              <a:off x="7911169" y="2391936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7" name="Rectangle à coins arrondis 26"/>
            <p:cNvSpPr/>
            <p:nvPr/>
          </p:nvSpPr>
          <p:spPr bwMode="auto">
            <a:xfrm>
              <a:off x="8225819" y="239193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8" name="Rectangle à coins arrondis 27"/>
            <p:cNvSpPr/>
            <p:nvPr/>
          </p:nvSpPr>
          <p:spPr bwMode="auto">
            <a:xfrm>
              <a:off x="8550316" y="239193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9" name="Rectangle à coins arrondis 28"/>
            <p:cNvSpPr/>
            <p:nvPr/>
          </p:nvSpPr>
          <p:spPr bwMode="auto">
            <a:xfrm>
              <a:off x="8864966" y="239193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0" name="Rectangle à coins arrondis 29"/>
            <p:cNvSpPr/>
            <p:nvPr/>
          </p:nvSpPr>
          <p:spPr bwMode="auto">
            <a:xfrm>
              <a:off x="6634214" y="2046387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1" name="Rectangle à coins arrondis 30"/>
            <p:cNvSpPr/>
            <p:nvPr/>
          </p:nvSpPr>
          <p:spPr bwMode="auto">
            <a:xfrm>
              <a:off x="6948864" y="2046387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2" name="Rectangle à coins arrondis 31"/>
            <p:cNvSpPr/>
            <p:nvPr/>
          </p:nvSpPr>
          <p:spPr bwMode="auto">
            <a:xfrm>
              <a:off x="7273361" y="2046387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3" name="Rectangle à coins arrondis 32"/>
            <p:cNvSpPr/>
            <p:nvPr/>
          </p:nvSpPr>
          <p:spPr bwMode="auto">
            <a:xfrm>
              <a:off x="7588011" y="2046387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4" name="Rectangle à coins arrondis 33"/>
            <p:cNvSpPr/>
            <p:nvPr/>
          </p:nvSpPr>
          <p:spPr bwMode="auto">
            <a:xfrm>
              <a:off x="7911169" y="2046387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5" name="Rectangle à coins arrondis 34"/>
            <p:cNvSpPr/>
            <p:nvPr/>
          </p:nvSpPr>
          <p:spPr bwMode="auto">
            <a:xfrm>
              <a:off x="8225819" y="2046387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6" name="Rectangle à coins arrondis 35"/>
            <p:cNvSpPr/>
            <p:nvPr/>
          </p:nvSpPr>
          <p:spPr bwMode="auto">
            <a:xfrm>
              <a:off x="8550316" y="2046387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7" name="Rectangle à coins arrondis 36"/>
            <p:cNvSpPr/>
            <p:nvPr/>
          </p:nvSpPr>
          <p:spPr bwMode="auto">
            <a:xfrm>
              <a:off x="8864966" y="2046387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8" name="Rectangle à coins arrondis 37"/>
            <p:cNvSpPr/>
            <p:nvPr/>
          </p:nvSpPr>
          <p:spPr bwMode="auto">
            <a:xfrm>
              <a:off x="6634214" y="1738665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9" name="Rectangle à coins arrondis 38"/>
            <p:cNvSpPr/>
            <p:nvPr/>
          </p:nvSpPr>
          <p:spPr bwMode="auto">
            <a:xfrm>
              <a:off x="6948864" y="1738665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0" name="Rectangle à coins arrondis 39"/>
            <p:cNvSpPr/>
            <p:nvPr/>
          </p:nvSpPr>
          <p:spPr bwMode="auto">
            <a:xfrm>
              <a:off x="7273361" y="1738665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1" name="Rectangle à coins arrondis 40"/>
            <p:cNvSpPr/>
            <p:nvPr/>
          </p:nvSpPr>
          <p:spPr bwMode="auto">
            <a:xfrm>
              <a:off x="7588011" y="1738665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2" name="Rectangle à coins arrondis 41"/>
            <p:cNvSpPr/>
            <p:nvPr/>
          </p:nvSpPr>
          <p:spPr bwMode="auto">
            <a:xfrm>
              <a:off x="7911169" y="1738665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3" name="Rectangle à coins arrondis 42"/>
            <p:cNvSpPr/>
            <p:nvPr/>
          </p:nvSpPr>
          <p:spPr bwMode="auto">
            <a:xfrm>
              <a:off x="8225819" y="1738665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4" name="Rectangle à coins arrondis 43"/>
            <p:cNvSpPr/>
            <p:nvPr/>
          </p:nvSpPr>
          <p:spPr bwMode="auto">
            <a:xfrm>
              <a:off x="8550316" y="1738665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5" name="Rectangle à coins arrondis 44"/>
            <p:cNvSpPr/>
            <p:nvPr/>
          </p:nvSpPr>
          <p:spPr bwMode="auto">
            <a:xfrm>
              <a:off x="8864966" y="1738665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6" name="Rectangle à coins arrondis 45"/>
            <p:cNvSpPr/>
            <p:nvPr/>
          </p:nvSpPr>
          <p:spPr bwMode="auto">
            <a:xfrm>
              <a:off x="6634214" y="139311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7" name="Rectangle à coins arrondis 46"/>
            <p:cNvSpPr/>
            <p:nvPr/>
          </p:nvSpPr>
          <p:spPr bwMode="auto">
            <a:xfrm>
              <a:off x="6948864" y="139311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8" name="Rectangle à coins arrondis 47"/>
            <p:cNvSpPr/>
            <p:nvPr/>
          </p:nvSpPr>
          <p:spPr bwMode="auto">
            <a:xfrm>
              <a:off x="7273361" y="139311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9" name="Rectangle à coins arrondis 48"/>
            <p:cNvSpPr/>
            <p:nvPr/>
          </p:nvSpPr>
          <p:spPr bwMode="auto">
            <a:xfrm>
              <a:off x="7588011" y="139311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0" name="Rectangle à coins arrondis 49"/>
            <p:cNvSpPr/>
            <p:nvPr/>
          </p:nvSpPr>
          <p:spPr bwMode="auto">
            <a:xfrm>
              <a:off x="7911169" y="1393116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1" name="Rectangle à coins arrondis 50"/>
            <p:cNvSpPr/>
            <p:nvPr/>
          </p:nvSpPr>
          <p:spPr bwMode="auto">
            <a:xfrm>
              <a:off x="8225819" y="1393116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2" name="Rectangle à coins arrondis 51"/>
            <p:cNvSpPr/>
            <p:nvPr/>
          </p:nvSpPr>
          <p:spPr bwMode="auto">
            <a:xfrm>
              <a:off x="8550316" y="1393116"/>
              <a:ext cx="216186" cy="135100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3" name="Rectangle à coins arrondis 52"/>
            <p:cNvSpPr/>
            <p:nvPr/>
          </p:nvSpPr>
          <p:spPr bwMode="auto">
            <a:xfrm>
              <a:off x="8864966" y="1393116"/>
              <a:ext cx="216186" cy="1351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cxnSp>
          <p:nvCxnSpPr>
            <p:cNvPr id="54" name="Connecteur droit avec flèche 54"/>
            <p:cNvCxnSpPr>
              <a:stCxn id="11" idx="0"/>
              <a:endCxn id="20" idx="2"/>
            </p:cNvCxnSpPr>
            <p:nvPr/>
          </p:nvCxnSpPr>
          <p:spPr bwMode="auto">
            <a:xfrm flipV="1">
              <a:off x="8333912" y="2840354"/>
              <a:ext cx="324497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55" name="Connecteur droit avec flèche 56"/>
            <p:cNvCxnSpPr>
              <a:stCxn id="11" idx="0"/>
              <a:endCxn id="17" idx="2"/>
            </p:cNvCxnSpPr>
            <p:nvPr/>
          </p:nvCxnSpPr>
          <p:spPr bwMode="auto">
            <a:xfrm flipH="1" flipV="1">
              <a:off x="7696104" y="2840354"/>
              <a:ext cx="637808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56" name="Connecteur droit avec flèche 58"/>
            <p:cNvCxnSpPr>
              <a:stCxn id="8" idx="0"/>
              <a:endCxn id="17" idx="2"/>
            </p:cNvCxnSpPr>
            <p:nvPr/>
          </p:nvCxnSpPr>
          <p:spPr bwMode="auto">
            <a:xfrm flipV="1">
              <a:off x="7381454" y="2840354"/>
              <a:ext cx="314650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57" name="Connecteur droit avec flèche 60"/>
            <p:cNvCxnSpPr>
              <a:stCxn id="8" idx="0"/>
              <a:endCxn id="15" idx="2"/>
            </p:cNvCxnSpPr>
            <p:nvPr/>
          </p:nvCxnSpPr>
          <p:spPr bwMode="auto">
            <a:xfrm flipH="1" flipV="1">
              <a:off x="7056957" y="2840354"/>
              <a:ext cx="324497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58" name="Connecteur droit avec flèche 62"/>
            <p:cNvCxnSpPr>
              <a:stCxn id="15" idx="0"/>
              <a:endCxn id="24" idx="2"/>
            </p:cNvCxnSpPr>
            <p:nvPr/>
          </p:nvCxnSpPr>
          <p:spPr bwMode="auto">
            <a:xfrm flipV="1">
              <a:off x="7056957" y="2527036"/>
              <a:ext cx="324497" cy="178218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59" name="Connecteur droit avec flèche 66"/>
            <p:cNvCxnSpPr>
              <a:stCxn id="17" idx="0"/>
              <a:endCxn id="26" idx="2"/>
            </p:cNvCxnSpPr>
            <p:nvPr/>
          </p:nvCxnSpPr>
          <p:spPr bwMode="auto">
            <a:xfrm flipV="1">
              <a:off x="7696104" y="2527036"/>
              <a:ext cx="323158" cy="178218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0" name="Connecteur droit avec flèche 68"/>
            <p:cNvCxnSpPr>
              <a:stCxn id="20" idx="0"/>
              <a:endCxn id="26" idx="2"/>
            </p:cNvCxnSpPr>
            <p:nvPr/>
          </p:nvCxnSpPr>
          <p:spPr bwMode="auto">
            <a:xfrm flipH="1" flipV="1">
              <a:off x="8019262" y="2527036"/>
              <a:ext cx="639147" cy="178218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1" name="Connecteur droit avec flèche 70"/>
            <p:cNvCxnSpPr>
              <a:stCxn id="24" idx="0"/>
              <a:endCxn id="31" idx="2"/>
            </p:cNvCxnSpPr>
            <p:nvPr/>
          </p:nvCxnSpPr>
          <p:spPr bwMode="auto">
            <a:xfrm flipH="1" flipV="1">
              <a:off x="7056957" y="2181487"/>
              <a:ext cx="324497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2" name="Connecteur droit avec flèche 72"/>
            <p:cNvCxnSpPr>
              <a:stCxn id="24" idx="0"/>
              <a:endCxn id="33" idx="2"/>
            </p:cNvCxnSpPr>
            <p:nvPr/>
          </p:nvCxnSpPr>
          <p:spPr bwMode="auto">
            <a:xfrm flipV="1">
              <a:off x="7381454" y="2181487"/>
              <a:ext cx="314650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3" name="Connecteur droit avec flèche 74"/>
            <p:cNvCxnSpPr>
              <a:stCxn id="26" idx="0"/>
            </p:cNvCxnSpPr>
            <p:nvPr/>
          </p:nvCxnSpPr>
          <p:spPr bwMode="auto">
            <a:xfrm flipH="1" flipV="1">
              <a:off x="7696104" y="2181487"/>
              <a:ext cx="323158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4" name="Connecteur droit avec flèche 76"/>
            <p:cNvCxnSpPr>
              <a:stCxn id="26" idx="0"/>
              <a:endCxn id="35" idx="2"/>
            </p:cNvCxnSpPr>
            <p:nvPr/>
          </p:nvCxnSpPr>
          <p:spPr bwMode="auto">
            <a:xfrm flipV="1">
              <a:off x="8019262" y="2181487"/>
              <a:ext cx="314650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5" name="Connecteur droit avec flèche 78"/>
            <p:cNvCxnSpPr>
              <a:stCxn id="33" idx="0"/>
              <a:endCxn id="42" idx="2"/>
            </p:cNvCxnSpPr>
            <p:nvPr/>
          </p:nvCxnSpPr>
          <p:spPr bwMode="auto">
            <a:xfrm flipV="1">
              <a:off x="7696104" y="1873765"/>
              <a:ext cx="323158" cy="172622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6" name="Connecteur droit avec flèche 80"/>
            <p:cNvCxnSpPr>
              <a:stCxn id="35" idx="0"/>
            </p:cNvCxnSpPr>
            <p:nvPr/>
          </p:nvCxnSpPr>
          <p:spPr bwMode="auto">
            <a:xfrm flipV="1">
              <a:off x="8333912" y="1873765"/>
              <a:ext cx="324497" cy="172622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7" name="Connecteur droit avec flèche 82"/>
            <p:cNvCxnSpPr>
              <a:stCxn id="44" idx="0"/>
            </p:cNvCxnSpPr>
            <p:nvPr/>
          </p:nvCxnSpPr>
          <p:spPr bwMode="auto">
            <a:xfrm flipV="1">
              <a:off x="8658409" y="1528216"/>
              <a:ext cx="323115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8" name="Connecteur droit avec flèche 84"/>
            <p:cNvCxnSpPr>
              <a:stCxn id="44" idx="0"/>
            </p:cNvCxnSpPr>
            <p:nvPr/>
          </p:nvCxnSpPr>
          <p:spPr bwMode="auto">
            <a:xfrm flipH="1" flipV="1">
              <a:off x="8333913" y="1528217"/>
              <a:ext cx="324496" cy="210448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69" name="Connecteur droit avec flèche 86"/>
            <p:cNvCxnSpPr>
              <a:stCxn id="42" idx="0"/>
              <a:endCxn id="50" idx="2"/>
            </p:cNvCxnSpPr>
            <p:nvPr/>
          </p:nvCxnSpPr>
          <p:spPr bwMode="auto">
            <a:xfrm flipV="1">
              <a:off x="8019262" y="1528216"/>
              <a:ext cx="0" cy="210449"/>
            </a:xfrm>
            <a:prstGeom prst="straightConnector1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96545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048" y="4040075"/>
            <a:ext cx="5148432" cy="284784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1" y="22012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Learning Multiple Levels of Abstraction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1" y="1380070"/>
            <a:ext cx="8534400" cy="49276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800" dirty="0"/>
              <a:t>The big payoff of deep learning is to allow learning higher levels of abstraction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800" dirty="0"/>
              <a:t>Higher-level abstractions </a:t>
            </a:r>
            <a:r>
              <a:rPr lang="en-CA" sz="3600" b="1" dirty="0">
                <a:solidFill>
                  <a:srgbClr val="FF0000"/>
                </a:solidFill>
              </a:rPr>
              <a:t>disentangle the factors of variation</a:t>
            </a:r>
            <a:r>
              <a:rPr lang="en-CA" sz="2800" dirty="0"/>
              <a:t>, which allows much easier generalization and transfer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34A35-FD66-9449-AF5F-0398748599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21555" b="33095"/>
          <a:stretch/>
        </p:blipFill>
        <p:spPr>
          <a:xfrm>
            <a:off x="0" y="7074959"/>
            <a:ext cx="9144000" cy="2591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7340" y="886404"/>
            <a:ext cx="2657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accent3">
                    <a:lumMod val="50000"/>
                  </a:schemeClr>
                </a:solidFill>
              </a:rPr>
              <a:t>(Bengio &amp; </a:t>
            </a:r>
            <a:r>
              <a:rPr lang="en-US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LeCun</a:t>
            </a:r>
            <a:r>
              <a:rPr lang="en-US" sz="2000" b="1" i="1" dirty="0" smtClean="0">
                <a:solidFill>
                  <a:schemeClr val="accent3">
                    <a:lumMod val="50000"/>
                  </a:schemeClr>
                </a:solidFill>
              </a:rPr>
              <a:t> 2007)</a:t>
            </a:r>
            <a:endParaRPr lang="en-US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3" y="3943399"/>
            <a:ext cx="3367977" cy="29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9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3846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FiLM</a:t>
            </a:r>
            <a:r>
              <a:rPr lang="en-US" dirty="0" smtClean="0"/>
              <a:t>: Feature-Wise Linear Modulation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562532"/>
            <a:ext cx="8534400" cy="4445000"/>
          </a:xfrm>
        </p:spPr>
        <p:txBody>
          <a:bodyPr/>
          <a:lstStyle/>
          <a:p>
            <a:r>
              <a:rPr lang="en-US" dirty="0" smtClean="0"/>
              <a:t>Conditioned </a:t>
            </a:r>
            <a:r>
              <a:rPr lang="en-US" dirty="0" err="1" smtClean="0"/>
              <a:t>gaters</a:t>
            </a:r>
            <a:r>
              <a:rPr lang="en-US" dirty="0" smtClean="0"/>
              <a:t> modulate each </a:t>
            </a:r>
            <a:r>
              <a:rPr lang="en-US" dirty="0" err="1" smtClean="0"/>
              <a:t>ReLU</a:t>
            </a:r>
            <a:r>
              <a:rPr lang="en-US" dirty="0" smtClean="0"/>
              <a:t> feature map, leading to SOTA on the CLEVR task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28" y="2704332"/>
            <a:ext cx="6782273" cy="4153668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1215186" y="5350470"/>
            <a:ext cx="2507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Are there an equal number of large things and metal spheres?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25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5231"/>
            <a:ext cx="8534400" cy="990600"/>
          </a:xfrm>
        </p:spPr>
        <p:txBody>
          <a:bodyPr/>
          <a:lstStyle/>
          <a:p>
            <a:r>
              <a:rPr lang="en-US" dirty="0" err="1" smtClean="0"/>
              <a:t>FiLM</a:t>
            </a:r>
            <a:r>
              <a:rPr lang="en-US" dirty="0" smtClean="0"/>
              <a:t>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803403"/>
            <a:ext cx="5563124" cy="4445000"/>
          </a:xfrm>
        </p:spPr>
        <p:txBody>
          <a:bodyPr/>
          <a:lstStyle/>
          <a:p>
            <a:r>
              <a:rPr lang="en-US" dirty="0" smtClean="0"/>
              <a:t>One additive and one multiplicative scalar per unit, as output of the gating network, controlling the computation done in each feature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266" y="4152938"/>
            <a:ext cx="31877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503"/>
          <a:stretch/>
        </p:blipFill>
        <p:spPr>
          <a:xfrm>
            <a:off x="5440966" y="203200"/>
            <a:ext cx="3703033" cy="64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93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35744"/>
            <a:ext cx="8534400" cy="990600"/>
          </a:xfrm>
        </p:spPr>
        <p:txBody>
          <a:bodyPr/>
          <a:lstStyle/>
          <a:p>
            <a:r>
              <a:rPr lang="en-US" dirty="0" err="1" smtClean="0"/>
              <a:t>FiLM</a:t>
            </a:r>
            <a:r>
              <a:rPr lang="en-US" dirty="0" smtClean="0"/>
              <a:t> for Question-Answering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09250"/>
            <a:ext cx="8534400" cy="4445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(Perez et al, AAAI 2018)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160789"/>
            <a:ext cx="8128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29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1" y="-112889"/>
            <a:ext cx="8534400" cy="9906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The Future of </a:t>
            </a:r>
            <a:r>
              <a:rPr lang="fr-FR" dirty="0" err="1" smtClean="0"/>
              <a:t>Deep</a:t>
            </a:r>
            <a:r>
              <a:rPr lang="fr-FR" dirty="0" smtClean="0"/>
              <a:t> AI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1" y="2795019"/>
            <a:ext cx="8534400" cy="3453384"/>
          </a:xfrm>
        </p:spPr>
        <p:txBody>
          <a:bodyPr/>
          <a:lstStyle/>
          <a:p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progress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slow and </a:t>
            </a:r>
            <a:r>
              <a:rPr lang="fr-FR" dirty="0" err="1" smtClean="0"/>
              <a:t>continuous</a:t>
            </a:r>
            <a:r>
              <a:rPr lang="fr-FR" dirty="0" smtClean="0"/>
              <a:t>, but social and </a:t>
            </a:r>
            <a:r>
              <a:rPr lang="fr-FR" dirty="0" err="1" smtClean="0"/>
              <a:t>economic</a:t>
            </a:r>
            <a:r>
              <a:rPr lang="fr-FR" dirty="0" smtClean="0"/>
              <a:t> impact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disruptive</a:t>
            </a:r>
          </a:p>
          <a:p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fundamental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questions are in front of us,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uncertainty</a:t>
            </a:r>
            <a:r>
              <a:rPr lang="fr-FR" dirty="0" smtClean="0"/>
              <a:t> about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crack </a:t>
            </a:r>
            <a:r>
              <a:rPr lang="fr-FR" dirty="0" err="1" smtClean="0"/>
              <a:t>them</a:t>
            </a:r>
            <a:r>
              <a:rPr lang="fr-FR" dirty="0" smtClean="0"/>
              <a:t>, but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endParaRPr lang="fr-FR" dirty="0" smtClean="0"/>
          </a:p>
          <a:p>
            <a:r>
              <a:rPr lang="fr-FR" dirty="0" smtClean="0"/>
              <a:t>Importance of </a:t>
            </a:r>
            <a:r>
              <a:rPr lang="fr-FR" dirty="0" err="1" smtClean="0"/>
              <a:t>continued</a:t>
            </a:r>
            <a:r>
              <a:rPr lang="fr-FR" dirty="0" smtClean="0"/>
              <a:t> </a:t>
            </a:r>
            <a:r>
              <a:rPr lang="fr-FR" dirty="0" err="1" smtClean="0"/>
              <a:t>investment</a:t>
            </a:r>
            <a:r>
              <a:rPr lang="fr-FR" dirty="0" smtClean="0"/>
              <a:t> in basic &amp; </a:t>
            </a:r>
            <a:r>
              <a:rPr lang="fr-FR" dirty="0" err="1" smtClean="0"/>
              <a:t>exploratory</a:t>
            </a:r>
            <a:r>
              <a:rPr lang="fr-FR" dirty="0" smtClean="0"/>
              <a:t> AI </a:t>
            </a:r>
            <a:r>
              <a:rPr lang="fr-FR" dirty="0" err="1" smtClean="0"/>
              <a:t>research</a:t>
            </a:r>
            <a:r>
              <a:rPr lang="fr-FR" dirty="0" smtClean="0"/>
              <a:t>, for </a:t>
            </a:r>
            <a:r>
              <a:rPr lang="fr-FR" dirty="0" err="1" smtClean="0"/>
              <a:t>both</a:t>
            </a:r>
            <a:r>
              <a:rPr lang="fr-FR" dirty="0" smtClean="0"/>
              <a:t> </a:t>
            </a:r>
            <a:r>
              <a:rPr lang="fr-FR" dirty="0" err="1" smtClean="0"/>
              <a:t>practical</a:t>
            </a:r>
            <a:r>
              <a:rPr lang="fr-FR" dirty="0" smtClean="0"/>
              <a:t> (</a:t>
            </a:r>
            <a:r>
              <a:rPr lang="fr-FR" dirty="0" err="1" smtClean="0"/>
              <a:t>recruitment</a:t>
            </a:r>
            <a:r>
              <a:rPr lang="fr-FR" dirty="0" smtClean="0"/>
              <a:t>) short-</a:t>
            </a:r>
            <a:r>
              <a:rPr lang="fr-FR" dirty="0" err="1" smtClean="0"/>
              <a:t>term</a:t>
            </a:r>
            <a:r>
              <a:rPr lang="fr-FR" dirty="0" smtClean="0"/>
              <a:t> and long-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reasons</a:t>
            </a:r>
            <a:r>
              <a:rPr lang="fr-FR" dirty="0" smtClean="0"/>
              <a:t> </a:t>
            </a:r>
          </a:p>
          <a:p>
            <a:r>
              <a:rPr lang="fr-FR" dirty="0" smtClean="0"/>
              <a:t>Let us continue to </a:t>
            </a:r>
            <a:r>
              <a:rPr lang="fr-FR" dirty="0" err="1" smtClean="0"/>
              <a:t>keep</a:t>
            </a:r>
            <a:r>
              <a:rPr lang="fr-FR" dirty="0" smtClean="0"/>
              <a:t> the </a:t>
            </a:r>
            <a:r>
              <a:rPr lang="fr-FR" dirty="0" err="1" smtClean="0"/>
              <a:t>field</a:t>
            </a:r>
            <a:r>
              <a:rPr lang="fr-FR" dirty="0" smtClean="0"/>
              <a:t> open and </a:t>
            </a:r>
            <a:r>
              <a:rPr lang="fr-FR" dirty="0" err="1" smtClean="0"/>
              <a:t>fluid</a:t>
            </a:r>
            <a:r>
              <a:rPr lang="fr-FR" dirty="0" smtClean="0"/>
              <a:t>,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mindful</a:t>
            </a:r>
            <a:r>
              <a:rPr lang="fr-FR" dirty="0" smtClean="0"/>
              <a:t> of social impacts, and </a:t>
            </a:r>
            <a:r>
              <a:rPr lang="fr-FR" dirty="0" err="1" smtClean="0"/>
              <a:t>make</a:t>
            </a:r>
            <a:r>
              <a:rPr lang="fr-FR" dirty="0" smtClean="0"/>
              <a:t> sure AI </a:t>
            </a:r>
            <a:r>
              <a:rPr lang="fr-FR" dirty="0" err="1" smtClean="0"/>
              <a:t>will</a:t>
            </a:r>
            <a:r>
              <a:rPr lang="fr-FR" dirty="0" smtClean="0"/>
              <a:t> bloom </a:t>
            </a:r>
            <a:r>
              <a:rPr lang="fr-FR" dirty="0" smtClean="0">
                <a:solidFill>
                  <a:srgbClr val="FF0000"/>
                </a:solidFill>
              </a:rPr>
              <a:t>for the </a:t>
            </a:r>
            <a:r>
              <a:rPr lang="fr-FR" dirty="0" err="1" smtClean="0">
                <a:solidFill>
                  <a:srgbClr val="FF0000"/>
                </a:solidFill>
              </a:rPr>
              <a:t>benefit</a:t>
            </a:r>
            <a:r>
              <a:rPr lang="fr-FR" dirty="0" smtClean="0">
                <a:solidFill>
                  <a:srgbClr val="FF0000"/>
                </a:solidFill>
              </a:rPr>
              <a:t> of all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10741" b="26666"/>
          <a:stretch/>
        </p:blipFill>
        <p:spPr>
          <a:xfrm>
            <a:off x="2455333" y="1032933"/>
            <a:ext cx="3753556" cy="1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19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mma Tarswell\Desktop\Yoshua_firstsl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0"/>
            <a:ext cx="3048000" cy="247650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800600"/>
            <a:ext cx="3512458" cy="1676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4257210"/>
            <a:ext cx="4368800" cy="23309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3045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31242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err="1" smtClean="0">
                <a:solidFill>
                  <a:srgbClr val="FF0000"/>
                </a:solidFill>
              </a:rPr>
              <a:t>Montreal</a:t>
            </a:r>
            <a:r>
              <a:rPr lang="fr-FR" sz="4800" b="1" dirty="0" smtClean="0">
                <a:solidFill>
                  <a:srgbClr val="FF0000"/>
                </a:solidFill>
              </a:rPr>
              <a:t> Institute for Learning </a:t>
            </a:r>
            <a:r>
              <a:rPr lang="fr-FR" sz="4800" b="1" dirty="0" err="1" smtClean="0">
                <a:solidFill>
                  <a:srgbClr val="FF0000"/>
                </a:solidFill>
              </a:rPr>
              <a:t>Algorithms</a:t>
            </a:r>
            <a:endParaRPr lang="fr-FR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688" y="5313876"/>
            <a:ext cx="3657600" cy="1415562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831" y="3201863"/>
            <a:ext cx="4637171" cy="34129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1289" y="0"/>
            <a:ext cx="8534400" cy="897794"/>
          </a:xfrm>
        </p:spPr>
        <p:txBody>
          <a:bodyPr/>
          <a:lstStyle/>
          <a:p>
            <a:r>
              <a:rPr lang="fr-FR" dirty="0" err="1" smtClean="0"/>
              <a:t>Deep</a:t>
            </a:r>
            <a:r>
              <a:rPr lang="fr-FR" dirty="0" smtClean="0"/>
              <a:t> Learning AI </a:t>
            </a:r>
            <a:r>
              <a:rPr lang="fr-FR" dirty="0" err="1" smtClean="0"/>
              <a:t>Breakthroughs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1292" y="3418026"/>
            <a:ext cx="4045945" cy="23169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dirty="0" smtClean="0"/>
              <a:t>Computers have made </a:t>
            </a:r>
            <a:r>
              <a:rPr lang="fr-FR" dirty="0" err="1" smtClean="0"/>
              <a:t>huge</a:t>
            </a:r>
            <a:r>
              <a:rPr lang="fr-FR" dirty="0" smtClean="0"/>
              <a:t> </a:t>
            </a:r>
            <a:r>
              <a:rPr lang="fr-FR" dirty="0" err="1" smtClean="0"/>
              <a:t>strides</a:t>
            </a:r>
            <a:r>
              <a:rPr lang="fr-FR" dirty="0" smtClean="0"/>
              <a:t> in </a:t>
            </a:r>
            <a:r>
              <a:rPr lang="fr-FR" sz="4700" b="1" dirty="0" smtClean="0"/>
              <a:t>perception</a:t>
            </a:r>
            <a:r>
              <a:rPr lang="fr-FR" dirty="0" smtClean="0"/>
              <a:t>, </a:t>
            </a:r>
            <a:r>
              <a:rPr lang="fr-FR" dirty="0" err="1" smtClean="0"/>
              <a:t>manipulating</a:t>
            </a:r>
            <a:r>
              <a:rPr lang="fr-FR" dirty="0" smtClean="0"/>
              <a:t> </a:t>
            </a:r>
            <a:r>
              <a:rPr lang="fr-FR" dirty="0" err="1" smtClean="0"/>
              <a:t>language</a:t>
            </a:r>
            <a:r>
              <a:rPr lang="fr-FR" dirty="0" smtClean="0"/>
              <a:t>, </a:t>
            </a:r>
            <a:r>
              <a:rPr lang="fr-FR" dirty="0" err="1" smtClean="0"/>
              <a:t>playing</a:t>
            </a:r>
            <a:r>
              <a:rPr lang="fr-FR" dirty="0" smtClean="0"/>
              <a:t> </a:t>
            </a:r>
            <a:r>
              <a:rPr lang="fr-FR" dirty="0" err="1" smtClean="0"/>
              <a:t>games</a:t>
            </a:r>
            <a:r>
              <a:rPr lang="fr-FR" dirty="0" smtClean="0"/>
              <a:t>, </a:t>
            </a:r>
            <a:r>
              <a:rPr lang="fr-FR" dirty="0" err="1" smtClean="0"/>
              <a:t>reasoning</a:t>
            </a:r>
            <a:r>
              <a:rPr lang="fr-FR" dirty="0" smtClean="0"/>
              <a:t>, 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2" descr="C:\Users\Emma Tarswell\Desktop\Yoshua_Ongoing_updat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0" y="1133241"/>
            <a:ext cx="8462818" cy="21818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xtLst/>
        </p:spPr>
      </p:pic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5"/>
          <a:srcRect l="22164" t="30140" r="4100" b="7018"/>
          <a:stretch/>
        </p:blipFill>
        <p:spPr>
          <a:xfrm>
            <a:off x="2945881" y="4958160"/>
            <a:ext cx="2972216" cy="1899840"/>
          </a:xfrm>
          <a:prstGeom prst="rect">
            <a:avLst/>
          </a:prstGeom>
        </p:spPr>
      </p:pic>
      <p:pic>
        <p:nvPicPr>
          <p:cNvPr id="10" name="Picture 4" descr="C:\Users\Emma Tarswell\Desktop\Yoshua_DeepLearning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20" y="810703"/>
            <a:ext cx="3024280" cy="330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0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143" y="1688318"/>
            <a:ext cx="4306436" cy="3479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329862" y="2941110"/>
            <a:ext cx="1325994" cy="461661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defTabSz="456964"/>
            <a:r>
              <a:rPr lang="en-CA" sz="2400" spc="-70" dirty="0">
                <a:solidFill>
                  <a:prstClr val="white"/>
                </a:solidFill>
                <a:effectLst>
                  <a:outerShdw blurRad="101600" dist="63500" dir="5400000" algn="tl" rotWithShape="0">
                    <a:srgbClr val="000000">
                      <a:alpha val="60000"/>
                    </a:srgbClr>
                  </a:outerShdw>
                </a:effectLst>
                <a:latin typeface="Franklin Gothic Medium"/>
                <a:ea typeface="Avenir Book" charset="0"/>
                <a:cs typeface="Avenir Book" charset="0"/>
              </a:rPr>
              <a:t>Accuracy</a:t>
            </a:r>
            <a:endParaRPr lang="en-US" sz="2400" spc="-70" dirty="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334" y="292461"/>
            <a:ext cx="6602368" cy="6565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456964">
              <a:lnSpc>
                <a:spcPct val="80000"/>
              </a:lnSpc>
            </a:pPr>
            <a:r>
              <a:rPr lang="en-CA" sz="4400" spc="-150" dirty="0">
                <a:solidFill>
                  <a:srgbClr val="FD900C"/>
                </a:solidFill>
                <a:effectLst>
                  <a:outerShdw blurRad="101600" dist="63500" dir="8700000" algn="tl" rotWithShape="0">
                    <a:srgbClr val="000000">
                      <a:alpha val="60000"/>
                    </a:srgbClr>
                  </a:outerShdw>
                </a:effectLst>
                <a:latin typeface="Franklin Gothic Medium"/>
                <a:ea typeface="Avenir Book" charset="0"/>
                <a:cs typeface="Avenir Book" charset="0"/>
              </a:rPr>
              <a:t>Medical Image </a:t>
            </a:r>
            <a:r>
              <a:rPr lang="en-CA" sz="4400" spc="-150" dirty="0" smtClean="0">
                <a:solidFill>
                  <a:srgbClr val="FD900C"/>
                </a:solidFill>
                <a:effectLst>
                  <a:outerShdw blurRad="101600" dist="63500" dir="8700000" algn="tl" rotWithShape="0">
                    <a:srgbClr val="000000">
                      <a:alpha val="60000"/>
                    </a:srgbClr>
                  </a:outerShdw>
                </a:effectLst>
                <a:latin typeface="Franklin Gothic Medium"/>
                <a:ea typeface="Avenir Book" charset="0"/>
                <a:cs typeface="Avenir Book" charset="0"/>
              </a:rPr>
              <a:t>Classification</a:t>
            </a:r>
            <a:endParaRPr lang="en-CA" sz="4400" spc="-150" dirty="0">
              <a:solidFill>
                <a:srgbClr val="FD900C"/>
              </a:solidFill>
              <a:effectLst>
                <a:outerShdw blurRad="101600" dist="63500" dir="8700000" algn="tl" rotWithShape="0">
                  <a:srgbClr val="000000">
                    <a:alpha val="60000"/>
                  </a:srgbClr>
                </a:outerShdw>
              </a:effectLst>
              <a:latin typeface="Franklin Gothic Medium"/>
              <a:ea typeface="Avenir Book" charset="0"/>
              <a:cs typeface="Avenir Book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343172"/>
              </p:ext>
            </p:extLst>
          </p:nvPr>
        </p:nvGraphicFramePr>
        <p:xfrm>
          <a:off x="485302" y="3600355"/>
          <a:ext cx="419471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518">
                  <a:extLst>
                    <a:ext uri="{9D8B030D-6E8A-4147-A177-3AD203B41FA5}">
                      <a16:colId xmlns="" xmlns:a16="http://schemas.microsoft.com/office/drawing/2014/main" val="903901306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353391457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2400" kern="1200" cap="none" spc="-50" dirty="0">
                          <a:ln w="3175" cmpd="sng">
                            <a:noFill/>
                          </a:ln>
                          <a:solidFill>
                            <a:srgbClr val="01B3D6"/>
                          </a:solidFill>
                          <a:effectLst>
                            <a:outerShdw blurRad="101600" dist="63500" dir="8700000" algn="tl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Avenir Medium"/>
                        </a:rPr>
                        <a:t>Imagia</a:t>
                      </a: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kern="1200" cap="none" spc="-50" dirty="0" smtClean="0">
                          <a:ln w="3175" cmpd="sng">
                            <a:noFill/>
                          </a:ln>
                          <a:solidFill>
                            <a:srgbClr val="01B3D6"/>
                          </a:solidFill>
                          <a:effectLst>
                            <a:outerShdw blurRad="101600" dist="63500" dir="8700000" algn="tl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Avenir Medium"/>
                        </a:rPr>
                        <a:t>&gt; 90%, real</a:t>
                      </a:r>
                      <a:r>
                        <a:rPr lang="fr-CA" sz="2400" kern="1200" cap="none" spc="-50" dirty="0" smtClean="0">
                          <a:ln w="3175" cmpd="sng"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101600" dist="63500" dir="5400000" algn="tl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ea typeface="Avenir Book" charset="0"/>
                          <a:cs typeface="Avenir Book" charset="0"/>
                        </a:rPr>
                        <a:t> </a:t>
                      </a:r>
                      <a:r>
                        <a:rPr lang="fr-CA" sz="2400" b="1" kern="1200" cap="none" spc="-50" dirty="0">
                          <a:ln w="3175" cmpd="sng">
                            <a:noFill/>
                          </a:ln>
                          <a:solidFill>
                            <a:srgbClr val="01B3D6"/>
                          </a:solidFill>
                          <a:effectLst>
                            <a:outerShdw blurRad="101600" dist="63500" dir="8700000" algn="tl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j-lt"/>
                          <a:ea typeface="+mj-ea"/>
                          <a:cs typeface="Avenir Medium"/>
                        </a:rPr>
                        <a:t>time</a:t>
                      </a:r>
                    </a:p>
                  </a:txBody>
                  <a:tcPr marL="68580" marR="68580" anchor="ctr"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04453235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r>
                        <a:rPr lang="en-US" sz="1900" i="1" spc="-50" dirty="0" smtClean="0">
                          <a:solidFill>
                            <a:schemeClr val="tx1"/>
                          </a:solidFill>
                          <a:latin typeface="+mj-lt"/>
                        </a:rPr>
                        <a:t>GI Experts (Key </a:t>
                      </a:r>
                      <a:r>
                        <a:rPr lang="en-US" sz="1900" i="1" spc="-50" dirty="0">
                          <a:solidFill>
                            <a:schemeClr val="tx1"/>
                          </a:solidFill>
                          <a:latin typeface="+mj-lt"/>
                        </a:rPr>
                        <a:t>Opinion </a:t>
                      </a:r>
                      <a:r>
                        <a:rPr lang="en-US" sz="1900" i="1" spc="-50" dirty="0" smtClean="0">
                          <a:solidFill>
                            <a:schemeClr val="tx1"/>
                          </a:solidFill>
                          <a:latin typeface="+mj-lt"/>
                        </a:rPr>
                        <a:t>Leaders)</a:t>
                      </a:r>
                      <a:r>
                        <a:rPr lang="en-US" sz="1900" spc="-50" dirty="0" smtClean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  <a:endParaRPr lang="en-US" sz="1900" spc="-5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0" i="0" kern="1200" spc="-50" dirty="0" smtClean="0">
                          <a:solidFill>
                            <a:schemeClr val="tx1"/>
                          </a:solidFill>
                          <a:latin typeface="+mj-lt"/>
                          <a:ea typeface="Avenir Book" charset="0"/>
                          <a:cs typeface="Avenir Book" charset="0"/>
                        </a:rPr>
                        <a:t>~ </a:t>
                      </a:r>
                      <a:r>
                        <a:rPr lang="fr-CA" sz="1900" b="0" i="0" kern="1200" spc="-50" dirty="0" smtClean="0">
                          <a:solidFill>
                            <a:schemeClr val="tx1"/>
                          </a:solidFill>
                          <a:latin typeface="+mj-lt"/>
                          <a:ea typeface="Avenir Book" charset="0"/>
                          <a:cs typeface="Avenir Book" charset="0"/>
                        </a:rPr>
                        <a:t>90</a:t>
                      </a:r>
                      <a:r>
                        <a:rPr lang="fr-CA" sz="1900" b="0" i="0" kern="1200" spc="-50" dirty="0">
                          <a:solidFill>
                            <a:schemeClr val="tx1"/>
                          </a:solidFill>
                          <a:latin typeface="+mj-lt"/>
                          <a:ea typeface="Avenir Book" charset="0"/>
                          <a:cs typeface="Avenir Book" charset="0"/>
                        </a:rPr>
                        <a:t>%</a:t>
                      </a:r>
                    </a:p>
                  </a:txBody>
                  <a:tcPr marL="68580" marR="68580" anchor="ctr"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r>
                        <a:rPr lang="en-US" sz="1900" i="1" spc="-50" dirty="0" smtClean="0">
                          <a:solidFill>
                            <a:schemeClr val="tx1"/>
                          </a:solidFill>
                          <a:latin typeface="+mj-lt"/>
                        </a:rPr>
                        <a:t>GI Doctors </a:t>
                      </a:r>
                      <a:r>
                        <a:rPr lang="en-US" sz="1900" i="1" spc="-50" dirty="0">
                          <a:solidFill>
                            <a:schemeClr val="tx1"/>
                          </a:solidFill>
                          <a:latin typeface="+mj-lt"/>
                        </a:rPr>
                        <a:t>Trained by </a:t>
                      </a:r>
                      <a:r>
                        <a:rPr lang="en-US" sz="1900" i="1" spc="-50" dirty="0" smtClean="0">
                          <a:solidFill>
                            <a:schemeClr val="tx1"/>
                          </a:solidFill>
                          <a:latin typeface="+mj-lt"/>
                        </a:rPr>
                        <a:t>KOLs</a:t>
                      </a:r>
                      <a:r>
                        <a:rPr lang="en-US" sz="1900" spc="-50" dirty="0" smtClean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  <a:endParaRPr lang="en-US" sz="1900" spc="-5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4290" marR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0" i="0" kern="1200" spc="-50" dirty="0" smtClean="0">
                          <a:solidFill>
                            <a:schemeClr val="tx1"/>
                          </a:solidFill>
                          <a:latin typeface="+mj-lt"/>
                          <a:ea typeface="Avenir Book" charset="0"/>
                          <a:cs typeface="Avenir Book" charset="0"/>
                        </a:rPr>
                        <a:t>~ </a:t>
                      </a:r>
                      <a:r>
                        <a:rPr lang="fr-CA" sz="1900" b="0" i="0" kern="1200" spc="-50" dirty="0" smtClean="0">
                          <a:solidFill>
                            <a:schemeClr val="tx1"/>
                          </a:solidFill>
                          <a:latin typeface="+mj-lt"/>
                          <a:ea typeface="Avenir Book" charset="0"/>
                          <a:cs typeface="Avenir Book" charset="0"/>
                        </a:rPr>
                        <a:t>75</a:t>
                      </a:r>
                      <a:r>
                        <a:rPr lang="fr-CA" sz="1500" b="0" i="0" spc="-50" dirty="0">
                          <a:solidFill>
                            <a:schemeClr val="tx1"/>
                          </a:solidFill>
                          <a:latin typeface="+mj-lt"/>
                          <a:ea typeface="Avenir Book" charset="0"/>
                          <a:cs typeface="Avenir Book" charset="0"/>
                        </a:rPr>
                        <a:t>%</a:t>
                      </a:r>
                      <a:endParaRPr lang="fr-CA" sz="2400" b="0" i="0" spc="-50" dirty="0">
                        <a:solidFill>
                          <a:schemeClr val="tx1"/>
                        </a:solidFill>
                        <a:latin typeface="+mj-lt"/>
                        <a:ea typeface="Avenir Book" charset="0"/>
                        <a:cs typeface="Avenir Book" charset="0"/>
                      </a:endParaRPr>
                    </a:p>
                  </a:txBody>
                  <a:tcPr marL="68580" marR="68580" anchor="ctr">
                    <a:lnR w="12700" cmpd="sng">
                      <a:noFill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5222953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71669" y="5641637"/>
            <a:ext cx="4266474" cy="30777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 defTabSz="456964"/>
            <a:r>
              <a:rPr lang="en-CA" sz="1400" dirty="0">
                <a:solidFill>
                  <a:prstClr val="white"/>
                </a:solidFill>
                <a:latin typeface="Franklin Gothic Medium"/>
                <a:ea typeface="Avenir Book" charset="0"/>
                <a:cs typeface="Avenir Book" charset="0"/>
              </a:rPr>
              <a:t>*(D. Rex, 2015)</a:t>
            </a:r>
            <a:endParaRPr lang="en-CA" sz="2400" dirty="0">
              <a:solidFill>
                <a:prstClr val="white"/>
              </a:solidFill>
              <a:latin typeface="Franklin Gothic Medium"/>
              <a:ea typeface="Avenir Book" charset="0"/>
              <a:cs typeface="Avenir Book" charset="0"/>
            </a:endParaRPr>
          </a:p>
        </p:txBody>
      </p:sp>
      <p:pic>
        <p:nvPicPr>
          <p:cNvPr id="12" name="Image 26" descr="Logo Imagia - Vertical - small - Whit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06" y="125513"/>
            <a:ext cx="972642" cy="13806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0036" y="1687930"/>
            <a:ext cx="4271319" cy="98693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defTabSz="456964">
              <a:lnSpc>
                <a:spcPct val="90000"/>
              </a:lnSpc>
            </a:pPr>
            <a:r>
              <a:rPr lang="en-CA" sz="3200" spc="-70" dirty="0" smtClean="0">
                <a:solidFill>
                  <a:prstClr val="white"/>
                </a:solidFill>
                <a:effectLst>
                  <a:outerShdw blurRad="101600" dist="63500" dir="5400000" algn="tl" rotWithShape="0">
                    <a:srgbClr val="000000">
                      <a:alpha val="60000"/>
                    </a:srgbClr>
                  </a:outerShdw>
                </a:effectLst>
                <a:latin typeface="Franklin Gothic Medium"/>
                <a:ea typeface="Avenir Book" charset="0"/>
                <a:cs typeface="Avenir Book" charset="0"/>
              </a:rPr>
              <a:t>Detect cancer cells by deep </a:t>
            </a:r>
            <a:r>
              <a:rPr lang="en-CA" sz="3200" spc="-70" dirty="0">
                <a:solidFill>
                  <a:prstClr val="white"/>
                </a:solidFill>
                <a:effectLst>
                  <a:outerShdw blurRad="101600" dist="63500" dir="5400000" algn="tl" rotWithShape="0">
                    <a:srgbClr val="000000">
                      <a:alpha val="60000"/>
                    </a:srgbClr>
                  </a:outerShdw>
                </a:effectLst>
                <a:latin typeface="Franklin Gothic Medium"/>
                <a:ea typeface="Avenir Book" charset="0"/>
                <a:cs typeface="Avenir Book" charset="0"/>
              </a:rPr>
              <a:t>learning </a:t>
            </a:r>
            <a:endParaRPr lang="en-US" sz="3200" spc="-70" dirty="0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2793" y="1065665"/>
            <a:ext cx="138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964"/>
            <a:r>
              <a:rPr lang="en-US" dirty="0" smtClean="0">
                <a:solidFill>
                  <a:prstClr val="white"/>
                </a:solidFill>
                <a:latin typeface="Arial"/>
              </a:rPr>
              <a:t>@ Montreal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90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AN: Adversarial generative framework between D and G…"/>
          <p:cNvSpPr txBox="1">
            <a:spLocks noGrp="1"/>
          </p:cNvSpPr>
          <p:nvPr>
            <p:ph type="body" idx="1"/>
          </p:nvPr>
        </p:nvSpPr>
        <p:spPr>
          <a:xfrm>
            <a:off x="13925850" y="518650"/>
            <a:ext cx="5026542" cy="506770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GAN: Adversarial generative framework between D and G</a:t>
            </a:r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Goal: generate from samples from noise, z, transformed by a function G, such that p</a:t>
            </a:r>
            <a:r>
              <a:rPr baseline="-5999"/>
              <a:t>g</a:t>
            </a:r>
            <a:r>
              <a:t>(x) is close (equal) to a target distribution p</a:t>
            </a:r>
            <a:r>
              <a:rPr baseline="-5999"/>
              <a:t>d</a:t>
            </a:r>
            <a:r>
              <a:t>(x).</a:t>
            </a:r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Introduce a discriminator D</a:t>
            </a:r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(Original) D maximizes the value function (min-max game):</a:t>
            </a:r>
            <a:br/>
            <a:endParaRPr/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60451" indent="-16045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60451" indent="-16045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At the optimal discriminator (maximizing V), minimizing V amounts to minimizing JSD between p</a:t>
            </a:r>
            <a:r>
              <a:rPr baseline="-5999"/>
              <a:t>g</a:t>
            </a:r>
            <a:r>
              <a:t>(x) and p</a:t>
            </a:r>
            <a:r>
              <a:rPr baseline="-5999"/>
              <a:t>d</a:t>
            </a:r>
            <a:r>
              <a:t>(x).</a:t>
            </a:r>
          </a:p>
          <a:p>
            <a:pPr marL="160451" indent="-16045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Train purely through back-prop</a:t>
            </a:r>
          </a:p>
          <a:p>
            <a:pPr marL="160451" indent="-16045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Produces highly realistic data compared to MLE methods</a:t>
            </a:r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Does not work naturally with discrete data</a:t>
            </a:r>
          </a:p>
        </p:txBody>
      </p:sp>
      <p:sp>
        <p:nvSpPr>
          <p:cNvPr id="638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4485134" y="6505278"/>
            <a:ext cx="164733" cy="2720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5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39" name="Why Generative Models?"/>
          <p:cNvSpPr txBox="1">
            <a:spLocks noGrp="1"/>
          </p:cNvSpPr>
          <p:nvPr>
            <p:ph type="title"/>
          </p:nvPr>
        </p:nvSpPr>
        <p:spPr>
          <a:xfrm>
            <a:off x="0" y="-68400"/>
            <a:ext cx="8845677" cy="10337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lang="fr-CA" dirty="0" err="1" smtClean="0"/>
              <a:t>Separately</a:t>
            </a:r>
            <a:r>
              <a:rPr lang="fr-CA" dirty="0" smtClean="0"/>
              <a:t> </a:t>
            </a:r>
            <a:r>
              <a:rPr lang="fr-CA" dirty="0" err="1" smtClean="0"/>
              <a:t>Controlling</a:t>
            </a:r>
            <a:r>
              <a:rPr lang="fr-CA" dirty="0" smtClean="0"/>
              <a:t> Style &amp; Content</a:t>
            </a:r>
            <a:endParaRPr dirty="0"/>
          </a:p>
        </p:txBody>
      </p:sp>
      <p:pic>
        <p:nvPicPr>
          <p:cNvPr id="64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13446" b="13446"/>
          <a:stretch>
            <a:fillRect/>
          </a:stretch>
        </p:blipFill>
        <p:spPr>
          <a:xfrm>
            <a:off x="4125200" y="883480"/>
            <a:ext cx="4857635" cy="2663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077" t="20890" r="3704" b="30615"/>
          <a:stretch>
            <a:fillRect/>
          </a:stretch>
        </p:blipFill>
        <p:spPr>
          <a:xfrm>
            <a:off x="2439756" y="3639905"/>
            <a:ext cx="6671246" cy="2882002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[Luan et. al., 2017]"/>
          <p:cNvSpPr txBox="1"/>
          <p:nvPr/>
        </p:nvSpPr>
        <p:spPr>
          <a:xfrm>
            <a:off x="4790027" y="6183100"/>
            <a:ext cx="1970802" cy="34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0" tIns="35650" rIns="35650" bIns="35650" anchor="ctr">
            <a:spAutoFit/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pPr algn="ctr" defTabSz="410037" hangingPunct="0"/>
            <a:r>
              <a:rPr kern="0">
                <a:latin typeface="Helvetica Neue"/>
                <a:ea typeface="Helvetica Neue"/>
                <a:cs typeface="Helvetica Neue"/>
                <a:sym typeface="Helvetica Neue"/>
              </a:rPr>
              <a:t>[Luan et. al., 2017]</a:t>
            </a:r>
          </a:p>
        </p:txBody>
      </p:sp>
      <p:sp>
        <p:nvSpPr>
          <p:cNvPr id="643" name="Input"/>
          <p:cNvSpPr txBox="1"/>
          <p:nvPr/>
        </p:nvSpPr>
        <p:spPr>
          <a:xfrm>
            <a:off x="3069691" y="3536383"/>
            <a:ext cx="956854" cy="502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0" tIns="35650" rIns="35650" bIns="3565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algn="ctr" defTabSz="410037" hangingPunct="0"/>
            <a:r>
              <a:rPr b="1" kern="0">
                <a:latin typeface="Helvetica Neue"/>
                <a:ea typeface="Helvetica Neue"/>
                <a:cs typeface="Helvetica Neue"/>
                <a:sym typeface="Helvetica Neue"/>
              </a:rPr>
              <a:t>Input</a:t>
            </a:r>
          </a:p>
        </p:txBody>
      </p:sp>
      <p:sp>
        <p:nvSpPr>
          <p:cNvPr id="644" name="Target style"/>
          <p:cNvSpPr txBox="1"/>
          <p:nvPr/>
        </p:nvSpPr>
        <p:spPr>
          <a:xfrm>
            <a:off x="4726333" y="3536383"/>
            <a:ext cx="2098192" cy="502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0" tIns="35650" rIns="35650" bIns="3565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algn="ctr" defTabSz="410037" hangingPunct="0"/>
            <a:r>
              <a:rPr b="1" kern="0">
                <a:latin typeface="Helvetica Neue"/>
                <a:ea typeface="Helvetica Neue"/>
                <a:cs typeface="Helvetica Neue"/>
                <a:sym typeface="Helvetica Neue"/>
              </a:rPr>
              <a:t>Target style</a:t>
            </a:r>
          </a:p>
        </p:txBody>
      </p:sp>
      <p:sp>
        <p:nvSpPr>
          <p:cNvPr id="645" name="Output"/>
          <p:cNvSpPr txBox="1"/>
          <p:nvPr/>
        </p:nvSpPr>
        <p:spPr>
          <a:xfrm>
            <a:off x="7442427" y="3536383"/>
            <a:ext cx="1251806" cy="502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0" tIns="35650" rIns="35650" bIns="3565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algn="ctr" defTabSz="410037" hangingPunct="0"/>
            <a:r>
              <a:rPr b="1" kern="0">
                <a:latin typeface="Helvetica Neue"/>
                <a:ea typeface="Helvetica Neue"/>
                <a:cs typeface="Helvetica Neue"/>
                <a:sym typeface="Helvetica Neue"/>
              </a:rPr>
              <a:t>Output</a:t>
            </a:r>
          </a:p>
        </p:txBody>
      </p:sp>
      <p:sp>
        <p:nvSpPr>
          <p:cNvPr id="647" name="[à la Zhu et. al., 2017]"/>
          <p:cNvSpPr txBox="1"/>
          <p:nvPr/>
        </p:nvSpPr>
        <p:spPr>
          <a:xfrm>
            <a:off x="1838166" y="1246074"/>
            <a:ext cx="2287034" cy="34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0" tIns="35650" rIns="35650" bIns="35650" anchor="ctr">
            <a:spAutoFit/>
          </a:bodyPr>
          <a:lstStyle>
            <a:lvl1pPr>
              <a:defRPr sz="1800" b="0"/>
            </a:lvl1pPr>
          </a:lstStyle>
          <a:p>
            <a:pPr algn="ctr" defTabSz="410037" hangingPunct="0"/>
            <a:r>
              <a:rPr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[à la Zhu et. al., 2017]</a:t>
            </a:r>
          </a:p>
        </p:txBody>
      </p:sp>
    </p:spTree>
    <p:extLst>
      <p:ext uri="{BB962C8B-B14F-4D97-AF65-F5344CB8AC3E}">
        <p14:creationId xmlns:p14="http://schemas.microsoft.com/office/powerpoint/2010/main" val="27939748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AN: Adversarial generative framework between D and G…"/>
          <p:cNvSpPr txBox="1">
            <a:spLocks noGrp="1"/>
          </p:cNvSpPr>
          <p:nvPr>
            <p:ph type="body" idx="1"/>
          </p:nvPr>
        </p:nvSpPr>
        <p:spPr>
          <a:xfrm>
            <a:off x="13925850" y="518650"/>
            <a:ext cx="5026542" cy="506770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GAN: Adversarial generative framework between D and G</a:t>
            </a:r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Goal: generate from samples from noise, z, transformed by a function G, such that p</a:t>
            </a:r>
            <a:r>
              <a:rPr baseline="-5999"/>
              <a:t>g</a:t>
            </a:r>
            <a:r>
              <a:t>(x) is close (equal) to a target distribution p</a:t>
            </a:r>
            <a:r>
              <a:rPr baseline="-5999"/>
              <a:t>d</a:t>
            </a:r>
            <a:r>
              <a:t>(x).</a:t>
            </a:r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Introduce a discriminator D</a:t>
            </a:r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(Original) D maximizes the value function (min-max game):</a:t>
            </a:r>
            <a:br/>
            <a:endParaRPr/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60451" indent="-16045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60451" indent="-16045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At the optimal discriminator (maximizing V), minimizing V amounts to minimizing JSD between p</a:t>
            </a:r>
            <a:r>
              <a:rPr baseline="-5999"/>
              <a:t>g</a:t>
            </a:r>
            <a:r>
              <a:t>(x) and p</a:t>
            </a:r>
            <a:r>
              <a:rPr baseline="-5999"/>
              <a:t>d</a:t>
            </a:r>
            <a:r>
              <a:t>(x).</a:t>
            </a:r>
          </a:p>
          <a:p>
            <a:pPr marL="160451" indent="-16045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Train purely through back-prop</a:t>
            </a:r>
          </a:p>
          <a:p>
            <a:pPr marL="160451" indent="-16045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Produces highly realistic data compared to MLE methods</a:t>
            </a:r>
          </a:p>
          <a:p>
            <a:pPr marL="175491" indent="-175491">
              <a:spcBef>
                <a:spcPts val="1406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Does not work naturally with discrete data</a:t>
            </a:r>
          </a:p>
        </p:txBody>
      </p:sp>
      <p:sp>
        <p:nvSpPr>
          <p:cNvPr id="667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4486349" y="6505278"/>
            <a:ext cx="257512" cy="272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668" name="Why Generative Models?"/>
          <p:cNvSpPr txBox="1">
            <a:spLocks noGrp="1"/>
          </p:cNvSpPr>
          <p:nvPr>
            <p:ph type="title"/>
          </p:nvPr>
        </p:nvSpPr>
        <p:spPr>
          <a:xfrm>
            <a:off x="122873" y="-68400"/>
            <a:ext cx="8755647" cy="15180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r>
              <a:rPr lang="fr-CA" dirty="0" err="1" smtClean="0"/>
              <a:t>Filling</a:t>
            </a:r>
            <a:r>
              <a:rPr lang="fr-CA" dirty="0"/>
              <a:t> </a:t>
            </a:r>
            <a:r>
              <a:rPr lang="fr-CA" dirty="0" smtClean="0"/>
              <a:t>in the </a:t>
            </a:r>
            <a:r>
              <a:rPr lang="fr-CA" dirty="0" err="1"/>
              <a:t>D</a:t>
            </a:r>
            <a:r>
              <a:rPr lang="fr-CA" dirty="0" err="1" smtClean="0"/>
              <a:t>etails</a:t>
            </a:r>
            <a:r>
              <a:rPr lang="fr-CA" dirty="0" smtClean="0"/>
              <a:t>: Super-</a:t>
            </a:r>
            <a:r>
              <a:rPr lang="fr-CA" dirty="0" err="1"/>
              <a:t>R</a:t>
            </a:r>
            <a:r>
              <a:rPr lang="fr-CA" dirty="0" err="1" smtClean="0"/>
              <a:t>esolution</a:t>
            </a:r>
            <a:endParaRPr dirty="0"/>
          </a:p>
        </p:txBody>
      </p:sp>
      <p:pic>
        <p:nvPicPr>
          <p:cNvPr id="6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0100" y="1095308"/>
            <a:ext cx="6493793" cy="4603350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[Ledig et. al., 2016]"/>
          <p:cNvSpPr txBox="1"/>
          <p:nvPr/>
        </p:nvSpPr>
        <p:spPr>
          <a:xfrm>
            <a:off x="7240307" y="897079"/>
            <a:ext cx="2034734" cy="34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0" tIns="35650" rIns="35650" bIns="35650" anchor="ctr">
            <a:spAutoFit/>
          </a:bodyPr>
          <a:lstStyle>
            <a:lvl1pPr>
              <a:defRPr sz="1800" b="0"/>
            </a:lvl1pPr>
          </a:lstStyle>
          <a:p>
            <a:pPr algn="ctr" defTabSz="410037" hangingPunct="0"/>
            <a:r>
              <a:rPr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[Ledig et. al., 2016]</a:t>
            </a:r>
          </a:p>
        </p:txBody>
      </p:sp>
      <p:sp>
        <p:nvSpPr>
          <p:cNvPr id="672" name="Low res"/>
          <p:cNvSpPr txBox="1"/>
          <p:nvPr/>
        </p:nvSpPr>
        <p:spPr>
          <a:xfrm>
            <a:off x="3590196" y="5568834"/>
            <a:ext cx="1435016" cy="502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0" tIns="35650" rIns="35650" bIns="35650" anchor="ctr">
            <a:spAutoFit/>
          </a:bodyPr>
          <a:lstStyle>
            <a:lvl1pPr>
              <a:defRPr sz="2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 algn="ctr" defTabSz="410037" hangingPunct="0"/>
            <a:r>
              <a:rPr b="1" kern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 res</a:t>
            </a:r>
          </a:p>
        </p:txBody>
      </p:sp>
      <p:sp>
        <p:nvSpPr>
          <p:cNvPr id="673" name="High res"/>
          <p:cNvSpPr txBox="1"/>
          <p:nvPr/>
        </p:nvSpPr>
        <p:spPr>
          <a:xfrm>
            <a:off x="6914538" y="5568834"/>
            <a:ext cx="1501444" cy="502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50" tIns="35650" rIns="35650" bIns="35650" anchor="ctr">
            <a:spAutoFit/>
          </a:bodyPr>
          <a:lstStyle>
            <a:lvl1pPr>
              <a:defRPr sz="2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 algn="ctr" defTabSz="410037" hangingPunct="0"/>
            <a:r>
              <a:rPr b="1" kern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res</a:t>
            </a:r>
          </a:p>
        </p:txBody>
      </p:sp>
    </p:spTree>
    <p:extLst>
      <p:ext uri="{BB962C8B-B14F-4D97-AF65-F5344CB8AC3E}">
        <p14:creationId xmlns:p14="http://schemas.microsoft.com/office/powerpoint/2010/main" val="2856823609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Creative Deep Learning:</a:t>
            </a:r>
            <a:br>
              <a:rPr lang="en-US" dirty="0" smtClean="0"/>
            </a:br>
            <a:r>
              <a:rPr lang="en-US" dirty="0" smtClean="0"/>
              <a:t>Generative </a:t>
            </a:r>
            <a:r>
              <a:rPr lang="en-US" dirty="0" smtClean="0"/>
              <a:t>Adversarial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2558" r="26033" b="11535"/>
          <a:stretch/>
        </p:blipFill>
        <p:spPr>
          <a:xfrm>
            <a:off x="1955637" y="3104731"/>
            <a:ext cx="5755425" cy="4052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1" y="1166617"/>
            <a:ext cx="6959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3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1" y="310446"/>
            <a:ext cx="8534400" cy="1425222"/>
          </a:xfrm>
        </p:spPr>
        <p:txBody>
          <a:bodyPr>
            <a:noAutofit/>
          </a:bodyPr>
          <a:lstStyle/>
          <a:p>
            <a:r>
              <a:rPr lang="fr-FR" sz="5400" dirty="0"/>
              <a:t>Machine Learning, AI &amp; No Free Lunch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1" y="2201334"/>
            <a:ext cx="8534400" cy="4123266"/>
          </a:xfrm>
        </p:spPr>
        <p:txBody>
          <a:bodyPr>
            <a:normAutofit lnSpcReduction="10000"/>
          </a:bodyPr>
          <a:lstStyle/>
          <a:p>
            <a:pPr>
              <a:lnSpc>
                <a:spcPct val="50000"/>
              </a:lnSpc>
            </a:pPr>
            <a:r>
              <a:rPr lang="fr-FR" sz="3200" dirty="0" smtClean="0"/>
              <a:t>Five </a:t>
            </a:r>
            <a:r>
              <a:rPr lang="fr-FR" sz="3200" dirty="0" err="1"/>
              <a:t>key</a:t>
            </a:r>
            <a:r>
              <a:rPr lang="fr-FR" sz="3200" dirty="0"/>
              <a:t> </a:t>
            </a:r>
            <a:r>
              <a:rPr lang="fr-FR" sz="3200" dirty="0" err="1"/>
              <a:t>ingredients</a:t>
            </a:r>
            <a:r>
              <a:rPr lang="fr-FR" sz="3200" dirty="0"/>
              <a:t> for ML </a:t>
            </a:r>
            <a:r>
              <a:rPr lang="fr-FR" sz="3200" dirty="0" err="1"/>
              <a:t>towards</a:t>
            </a:r>
            <a:r>
              <a:rPr lang="fr-FR" sz="3200" dirty="0"/>
              <a:t> AI</a:t>
            </a:r>
          </a:p>
          <a:p>
            <a:pPr>
              <a:lnSpc>
                <a:spcPct val="50000"/>
              </a:lnSpc>
            </a:pPr>
            <a:endParaRPr lang="fr-FR" sz="3200" dirty="0"/>
          </a:p>
          <a:p>
            <a:pPr marL="969704" lvl="1" indent="-513381">
              <a:lnSpc>
                <a:spcPct val="50000"/>
              </a:lnSpc>
              <a:buFont typeface="+mj-lt"/>
              <a:buAutoNum type="arabicPeriod"/>
            </a:pPr>
            <a:r>
              <a:rPr lang="fr-FR" sz="3200" dirty="0"/>
              <a:t>Lots &amp; lots of data</a:t>
            </a:r>
          </a:p>
          <a:p>
            <a:pPr marL="969704" lvl="1" indent="-513381">
              <a:lnSpc>
                <a:spcPct val="50000"/>
              </a:lnSpc>
              <a:buFont typeface="+mj-lt"/>
              <a:buAutoNum type="arabicPeriod"/>
            </a:pPr>
            <a:endParaRPr lang="fr-FR" sz="3200" dirty="0"/>
          </a:p>
          <a:p>
            <a:pPr marL="969704" lvl="1" indent="-513381">
              <a:lnSpc>
                <a:spcPct val="50000"/>
              </a:lnSpc>
              <a:buFont typeface="+mj-lt"/>
              <a:buAutoNum type="arabicPeriod"/>
            </a:pPr>
            <a:r>
              <a:rPr lang="fr-FR" sz="3200" dirty="0" err="1"/>
              <a:t>Very</a:t>
            </a:r>
            <a:r>
              <a:rPr lang="fr-FR" sz="3200" dirty="0"/>
              <a:t> flexible </a:t>
            </a:r>
            <a:r>
              <a:rPr lang="fr-FR" sz="3200" dirty="0" err="1"/>
              <a:t>models</a:t>
            </a:r>
            <a:endParaRPr lang="fr-FR" sz="3200" dirty="0"/>
          </a:p>
          <a:p>
            <a:pPr marL="969704" lvl="1" indent="-513381">
              <a:lnSpc>
                <a:spcPct val="50000"/>
              </a:lnSpc>
              <a:buFont typeface="+mj-lt"/>
              <a:buAutoNum type="arabicPeriod"/>
            </a:pPr>
            <a:endParaRPr lang="fr-FR" sz="3200" dirty="0"/>
          </a:p>
          <a:p>
            <a:pPr marL="969704" lvl="1" indent="-513381">
              <a:lnSpc>
                <a:spcPct val="50000"/>
              </a:lnSpc>
              <a:buFont typeface="+mj-lt"/>
              <a:buAutoNum type="arabicPeriod"/>
            </a:pPr>
            <a:r>
              <a:rPr lang="fr-FR" sz="3200" dirty="0" err="1"/>
              <a:t>Enough</a:t>
            </a:r>
            <a:r>
              <a:rPr lang="fr-FR" sz="3200" dirty="0"/>
              <a:t> </a:t>
            </a:r>
            <a:r>
              <a:rPr lang="fr-FR" sz="3200" dirty="0" err="1"/>
              <a:t>computing</a:t>
            </a:r>
            <a:r>
              <a:rPr lang="fr-FR" sz="3200" dirty="0"/>
              <a:t> </a:t>
            </a:r>
            <a:r>
              <a:rPr lang="fr-FR" sz="3200" dirty="0" smtClean="0"/>
              <a:t>power</a:t>
            </a:r>
          </a:p>
          <a:p>
            <a:pPr marL="969704" lvl="1" indent="-513381">
              <a:lnSpc>
                <a:spcPct val="50000"/>
              </a:lnSpc>
              <a:buFont typeface="+mj-lt"/>
              <a:buAutoNum type="arabicPeriod"/>
            </a:pPr>
            <a:endParaRPr lang="fr-FR" sz="3200" dirty="0"/>
          </a:p>
          <a:p>
            <a:pPr marL="969704" lvl="1" indent="-513381">
              <a:lnSpc>
                <a:spcPct val="50000"/>
              </a:lnSpc>
              <a:buFont typeface="+mj-lt"/>
              <a:buAutoNum type="arabicPeriod"/>
            </a:pPr>
            <a:r>
              <a:rPr lang="fr-FR" sz="3200" dirty="0" err="1"/>
              <a:t>Computationally</a:t>
            </a:r>
            <a:r>
              <a:rPr lang="fr-FR" sz="3200" dirty="0"/>
              <a:t> efficient </a:t>
            </a:r>
            <a:r>
              <a:rPr lang="fr-FR" sz="3200" dirty="0" err="1" smtClean="0"/>
              <a:t>inference</a:t>
            </a:r>
            <a:endParaRPr lang="fr-FR" sz="3200" dirty="0"/>
          </a:p>
          <a:p>
            <a:pPr marL="969704" lvl="1" indent="-513381">
              <a:lnSpc>
                <a:spcPct val="50000"/>
              </a:lnSpc>
              <a:buFont typeface="+mj-lt"/>
              <a:buAutoNum type="arabicPeriod"/>
            </a:pPr>
            <a:endParaRPr lang="fr-FR" sz="3200" dirty="0"/>
          </a:p>
          <a:p>
            <a:pPr marL="969704" lvl="1" indent="-513381">
              <a:lnSpc>
                <a:spcPct val="80000"/>
              </a:lnSpc>
              <a:buFont typeface="+mj-lt"/>
              <a:buAutoNum type="arabicPeriod"/>
            </a:pPr>
            <a:r>
              <a:rPr lang="fr-FR" sz="3200" b="1" dirty="0" err="1">
                <a:solidFill>
                  <a:schemeClr val="accent3"/>
                </a:solidFill>
              </a:rPr>
              <a:t>Powerful</a:t>
            </a:r>
            <a:r>
              <a:rPr lang="fr-FR" sz="3200" b="1" dirty="0">
                <a:solidFill>
                  <a:schemeClr val="accent3"/>
                </a:solidFill>
              </a:rPr>
              <a:t> </a:t>
            </a:r>
            <a:r>
              <a:rPr lang="fr-FR" sz="3200" b="1" dirty="0" err="1">
                <a:solidFill>
                  <a:schemeClr val="accent3"/>
                </a:solidFill>
              </a:rPr>
              <a:t>priors</a:t>
            </a:r>
            <a:r>
              <a:rPr lang="fr-FR" sz="3200" b="1" dirty="0">
                <a:solidFill>
                  <a:schemeClr val="accent3"/>
                </a:solidFill>
              </a:rPr>
              <a:t> </a:t>
            </a:r>
            <a:r>
              <a:rPr lang="fr-FR" sz="3200" b="1" dirty="0" err="1">
                <a:solidFill>
                  <a:schemeClr val="accent3"/>
                </a:solidFill>
              </a:rPr>
              <a:t>that</a:t>
            </a:r>
            <a:r>
              <a:rPr lang="fr-FR" sz="3200" b="1" dirty="0">
                <a:solidFill>
                  <a:schemeClr val="accent3"/>
                </a:solidFill>
              </a:rPr>
              <a:t> </a:t>
            </a:r>
            <a:r>
              <a:rPr lang="fr-FR" sz="3200" b="1" dirty="0" err="1">
                <a:solidFill>
                  <a:schemeClr val="accent3"/>
                </a:solidFill>
              </a:rPr>
              <a:t>can</a:t>
            </a:r>
            <a:r>
              <a:rPr lang="fr-FR" sz="3200" b="1" dirty="0">
                <a:solidFill>
                  <a:schemeClr val="accent3"/>
                </a:solidFill>
              </a:rPr>
              <a:t> </a:t>
            </a:r>
            <a:r>
              <a:rPr lang="fr-FR" sz="3200" b="1" dirty="0" err="1">
                <a:solidFill>
                  <a:schemeClr val="accent3"/>
                </a:solidFill>
              </a:rPr>
              <a:t>defeat</a:t>
            </a:r>
            <a:r>
              <a:rPr lang="fr-FR" sz="3200" b="1" dirty="0">
                <a:solidFill>
                  <a:schemeClr val="accent3"/>
                </a:solidFill>
              </a:rPr>
              <a:t> the </a:t>
            </a:r>
            <a:r>
              <a:rPr lang="fr-FR" sz="3200" b="1" dirty="0" err="1">
                <a:solidFill>
                  <a:schemeClr val="accent3"/>
                </a:solidFill>
              </a:rPr>
              <a:t>curse</a:t>
            </a:r>
            <a:r>
              <a:rPr lang="fr-FR" sz="3200" b="1" dirty="0">
                <a:solidFill>
                  <a:schemeClr val="accent3"/>
                </a:solidFill>
              </a:rPr>
              <a:t> of </a:t>
            </a:r>
            <a:r>
              <a:rPr lang="fr-FR" sz="3200" b="1" dirty="0" err="1" smtClean="0">
                <a:solidFill>
                  <a:schemeClr val="accent3"/>
                </a:solidFill>
              </a:rPr>
              <a:t>dimensionality</a:t>
            </a:r>
            <a:endParaRPr lang="fr-FR" sz="3200" b="1" dirty="0" smtClean="0">
              <a:solidFill>
                <a:schemeClr val="accent3"/>
              </a:solidFill>
            </a:endParaRPr>
          </a:p>
          <a:p>
            <a:pPr marL="969704" lvl="1" indent="-513381">
              <a:lnSpc>
                <a:spcPct val="50000"/>
              </a:lnSpc>
              <a:buFont typeface="+mj-lt"/>
              <a:buAutoNum type="arabicPeriod"/>
            </a:pPr>
            <a:endParaRPr lang="fr-FR" sz="3200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626990"/>
            <a:ext cx="8534400" cy="125810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BB57BE"/>
                </a:solidFill>
              </a:rPr>
              <a:t>Why does Deep Learning Work? Bypassing </a:t>
            </a:r>
            <a:r>
              <a:rPr lang="en-US" sz="4000" dirty="0">
                <a:solidFill>
                  <a:srgbClr val="BB57BE"/>
                </a:solidFill>
              </a:rPr>
              <a:t>the curse of dimensionality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1" y="1907070"/>
            <a:ext cx="8534400" cy="5537788"/>
          </a:xfrm>
        </p:spPr>
        <p:txBody>
          <a:bodyPr/>
          <a:lstStyle/>
          <a:p>
            <a:r>
              <a:rPr lang="en-US" dirty="0" smtClean="0"/>
              <a:t>We need to build </a:t>
            </a:r>
            <a:r>
              <a:rPr lang="en-US" dirty="0" smtClean="0">
                <a:solidFill>
                  <a:srgbClr val="A4001D"/>
                </a:solidFill>
              </a:rPr>
              <a:t>compositionality</a:t>
            </a:r>
            <a:r>
              <a:rPr lang="en-US" dirty="0" smtClean="0"/>
              <a:t> into our ML models </a:t>
            </a:r>
          </a:p>
          <a:p>
            <a:pPr lvl="1"/>
            <a:r>
              <a:rPr lang="en-US" dirty="0" smtClean="0"/>
              <a:t>Just as human languages exploit compositionality to give representations and meanings to complex ideas</a:t>
            </a:r>
          </a:p>
          <a:p>
            <a:r>
              <a:rPr lang="en-US" dirty="0">
                <a:solidFill>
                  <a:srgbClr val="000000"/>
                </a:solidFill>
              </a:rPr>
              <a:t>Exploiting compositionality </a:t>
            </a:r>
            <a:r>
              <a:rPr lang="en-US" dirty="0"/>
              <a:t>gives an exponential gain in representational power</a:t>
            </a:r>
          </a:p>
          <a:p>
            <a:pPr lvl="1">
              <a:spcBef>
                <a:spcPts val="2400"/>
              </a:spcBef>
              <a:buClr>
                <a:srgbClr val="730000"/>
              </a:buClr>
            </a:pPr>
            <a:r>
              <a:rPr lang="en-US" dirty="0" smtClean="0"/>
              <a:t>Distributed </a:t>
            </a:r>
            <a:r>
              <a:rPr lang="en-US" dirty="0"/>
              <a:t>representations / </a:t>
            </a:r>
            <a:r>
              <a:rPr lang="en-US" dirty="0" err="1"/>
              <a:t>embeddings</a:t>
            </a:r>
            <a:r>
              <a:rPr lang="en-US" dirty="0"/>
              <a:t>: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feature learning</a:t>
            </a:r>
          </a:p>
          <a:p>
            <a:pPr lvl="1">
              <a:lnSpc>
                <a:spcPct val="80000"/>
              </a:lnSpc>
              <a:buClr>
                <a:srgbClr val="730000"/>
              </a:buClr>
            </a:pPr>
            <a:r>
              <a:rPr lang="en-US" dirty="0"/>
              <a:t>Deep architecture: </a:t>
            </a:r>
            <a:r>
              <a:rPr lang="en-US" dirty="0">
                <a:solidFill>
                  <a:schemeClr val="accent1"/>
                </a:solidFill>
              </a:rPr>
              <a:t>multiple levels of feature </a:t>
            </a:r>
            <a:r>
              <a:rPr lang="en-US" dirty="0" smtClean="0">
                <a:solidFill>
                  <a:schemeClr val="accent1"/>
                </a:solidFill>
              </a:rPr>
              <a:t>learning</a:t>
            </a:r>
          </a:p>
          <a:p>
            <a:pPr>
              <a:lnSpc>
                <a:spcPct val="80000"/>
              </a:lnSpc>
              <a:buClr>
                <a:srgbClr val="730000"/>
              </a:buClr>
            </a:pPr>
            <a:r>
              <a:rPr lang="en-US" sz="3200" dirty="0">
                <a:solidFill>
                  <a:srgbClr val="FF0000"/>
                </a:solidFill>
              </a:rPr>
              <a:t>Prior assumption: compositionality is useful to describe the world around us efficiently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13B4D-A261-994F-899B-9FC2272B545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65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NLP-2011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0047B6"/>
      </a:accent2>
      <a:accent3>
        <a:srgbClr val="BB57BE"/>
      </a:accent3>
      <a:accent4>
        <a:srgbClr val="17724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RedBlueTutorial">
      <a:majorFont>
        <a:latin typeface="Chalkduster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iology, Energy, Technology_TS_FA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NLP-2011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0047B6"/>
      </a:accent2>
      <a:accent3>
        <a:srgbClr val="BB57BE"/>
      </a:accent3>
      <a:accent4>
        <a:srgbClr val="17724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RedBlueTutorial">
      <a:majorFont>
        <a:latin typeface="Chalkduster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42215</TotalTime>
  <Words>1265</Words>
  <Application>Microsoft Macintosh PowerPoint</Application>
  <PresentationFormat>On-screen Show (4:3)</PresentationFormat>
  <Paragraphs>250</Paragraphs>
  <Slides>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Thème Office</vt:lpstr>
      <vt:lpstr>4_NLP-2011</vt:lpstr>
      <vt:lpstr>3_Biology, Energy, Technology_TS_FA</vt:lpstr>
      <vt:lpstr>White</vt:lpstr>
      <vt:lpstr>2_NLP-2011</vt:lpstr>
      <vt:lpstr>Deep Learning for AI</vt:lpstr>
      <vt:lpstr>Learning Multiple Levels of Abstraction</vt:lpstr>
      <vt:lpstr>Deep Learning AI Breakthroughs</vt:lpstr>
      <vt:lpstr>PowerPoint Presentation</vt:lpstr>
      <vt:lpstr>Separately Controlling Style &amp; Content</vt:lpstr>
      <vt:lpstr>Filling in the Details: Super-Resolution</vt:lpstr>
      <vt:lpstr>Creative Deep Learning: Generative Adversarial Networks</vt:lpstr>
      <vt:lpstr>Machine Learning, AI &amp; No Free Lunch</vt:lpstr>
      <vt:lpstr>Why does Deep Learning Work? Bypassing the curse of dimensionality</vt:lpstr>
      <vt:lpstr>Distributed Representations: The Power of Compositionality – Part 1</vt:lpstr>
      <vt:lpstr>Exponential advantage of distributed representations</vt:lpstr>
      <vt:lpstr>Deep Representations: The Power of Compositionality – Part 2</vt:lpstr>
      <vt:lpstr>Theoretical result: Expressiveness of deep nets with piecewise-linear activation fns</vt:lpstr>
      <vt:lpstr>PowerPoint Presentation</vt:lpstr>
      <vt:lpstr>Latent Variables and Abstract Representations to Disentangle Manifolds</vt:lpstr>
      <vt:lpstr>Why Generative Models with a Latent Space?</vt:lpstr>
      <vt:lpstr>Maps Between Representations</vt:lpstr>
      <vt:lpstr>The Attention Revolution in Deep Learning</vt:lpstr>
      <vt:lpstr>Conditional Computation</vt:lpstr>
      <vt:lpstr>FiLM: Feature-Wise Linear Modulation </vt:lpstr>
      <vt:lpstr>FiLM architectures</vt:lpstr>
      <vt:lpstr>FiLM for Question-Answering</vt:lpstr>
      <vt:lpstr>The Future of Deep AI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Human-Level AI Yoshua Bengio</dc:title>
  <dc:creator>Yoshua Bengio</dc:creator>
  <cp:lastModifiedBy>Yoshua Bengio</cp:lastModifiedBy>
  <cp:revision>153</cp:revision>
  <dcterms:created xsi:type="dcterms:W3CDTF">2016-12-27T12:26:53Z</dcterms:created>
  <dcterms:modified xsi:type="dcterms:W3CDTF">2018-06-10T21:41:41Z</dcterms:modified>
</cp:coreProperties>
</file>